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72" r:id="rId2"/>
    <p:sldId id="277" r:id="rId3"/>
    <p:sldId id="273" r:id="rId4"/>
    <p:sldId id="262" r:id="rId5"/>
    <p:sldId id="275" r:id="rId6"/>
    <p:sldId id="278" r:id="rId7"/>
    <p:sldId id="265" r:id="rId8"/>
    <p:sldId id="282" r:id="rId9"/>
    <p:sldId id="266" r:id="rId10"/>
    <p:sldId id="267" r:id="rId11"/>
    <p:sldId id="283" r:id="rId12"/>
    <p:sldId id="279" r:id="rId13"/>
    <p:sldId id="270" r:id="rId14"/>
    <p:sldId id="269" r:id="rId15"/>
    <p:sldId id="280" r:id="rId16"/>
    <p:sldId id="276" r:id="rId17"/>
    <p:sldId id="288" r:id="rId18"/>
    <p:sldId id="28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365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58AF1-95F4-4D9D-9CB2-36ADB27E373F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A44A-3A77-45C4-8E83-046FFC99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dia.gov.i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ritu@nic.in" TargetMode="External"/><Relationship Id="rId4" Type="http://schemas.openxmlformats.org/officeDocument/2006/relationships/hyperlink" Target="mailto:nk.jain@nic.i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A44A-3A77-45C4-8E83-046FFC990E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1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11DFE9F7-7825-47C1-B400-FC0C39D618C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B25BEA8-6C26-4D41-920C-412B36BEF8D5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11DFE9F7-7825-47C1-B400-FC0C39D618C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B25BEA8-6C26-4D41-920C-412B36BEF8D5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4A801E78-62A1-45D7-A417-CE153838098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5650" cy="3424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7635">
              <a:lnSpc>
                <a:spcPct val="150000"/>
              </a:lnSpc>
              <a:buFont typeface="Wingdings" pitchFamily="2" charset="2"/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 smtClean="0"/>
              <a:t>Sample Implementation on</a:t>
            </a:r>
          </a:p>
          <a:p>
            <a:pPr marL="777685" lvl="1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000" dirty="0" smtClean="0">
                <a:hlinkClick r:id="rId3"/>
              </a:rPr>
              <a:t>http://india.gov.in/</a:t>
            </a:r>
            <a:endParaRPr lang="en-US" sz="2000" dirty="0" smtClean="0"/>
          </a:p>
          <a:p>
            <a:pPr marL="777685" lvl="1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000" dirty="0" smtClean="0"/>
              <a:t>http://pmindia.nic.in/index.php</a:t>
            </a:r>
          </a:p>
          <a:p>
            <a:pPr marL="777685" lvl="1">
              <a:lnSpc>
                <a:spcPct val="150000"/>
              </a:lnSpc>
              <a:buFont typeface="Wingdings" pitchFamily="2" charset="2"/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 smtClean="0"/>
              <a:t>Contact NIC for integration details</a:t>
            </a:r>
          </a:p>
          <a:p>
            <a:endParaRPr lang="en-US" dirty="0" smtClean="0"/>
          </a:p>
          <a:p>
            <a:r>
              <a:rPr lang="en-US" dirty="0" smtClean="0"/>
              <a:t>Contact person from NIC: </a:t>
            </a:r>
            <a:r>
              <a:rPr lang="en-US" dirty="0" err="1" smtClean="0"/>
              <a:t>Narender</a:t>
            </a:r>
            <a:r>
              <a:rPr lang="en-US" dirty="0" smtClean="0"/>
              <a:t> Jain(</a:t>
            </a:r>
            <a:r>
              <a:rPr lang="en-US" dirty="0" smtClean="0">
                <a:hlinkClick r:id="rId4"/>
              </a:rPr>
              <a:t>nk.jain@nic.in</a:t>
            </a:r>
            <a:r>
              <a:rPr lang="en-US" dirty="0" smtClean="0"/>
              <a:t>) or </a:t>
            </a:r>
            <a:r>
              <a:rPr lang="en-US" dirty="0" err="1" smtClean="0"/>
              <a:t>Ritu</a:t>
            </a:r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ritu@nic.in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77635">
              <a:lnSpc>
                <a:spcPct val="150000"/>
              </a:lnSpc>
              <a:buFont typeface="Wingdings" pitchFamily="2" charset="2"/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A44A-3A77-45C4-8E83-046FFC990E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91" y="0"/>
            <a:ext cx="7429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2279-3ACF-477F-A548-44153C64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F450-FCB6-45EF-BDDB-9FDCE1484040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CC0-99A9-4710-A372-8F4B7E498183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1ADE-B475-46FC-8743-BAEDE2E623A7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A8E2-1BE7-413F-BB3B-37707C17ADA8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245F-B3F5-4FD8-9825-1195B5C08D37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C605-1F44-4B39-B1B4-570A26715287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1283-6EED-4BA2-92D4-98519E140A56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3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44F-5B1E-47B3-AEC9-AA7F9D3881FC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1193-32BA-4BAD-87F3-41B1D62B10B0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9898-55EC-4495-BE52-9ACD345B0592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5485-950C-4613-9B8D-125DE7577DE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28" y="88900"/>
            <a:ext cx="7429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7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7" r:id="rId2"/>
    <p:sldLayoutId id="2147483878" r:id="rId3"/>
    <p:sldLayoutId id="2147483879" r:id="rId4"/>
    <p:sldLayoutId id="2147483880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isation.cdac.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sttransliteration1.in/" TargetMode="External"/><Relationship Id="rId2" Type="http://schemas.openxmlformats.org/officeDocument/2006/relationships/hyperlink" Target="http://gisttransliteration.in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isation.gov.in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Transliteration Services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GIST </a:t>
            </a:r>
            <a:r>
              <a:rPr lang="en-US" dirty="0"/>
              <a:t>Data Converter </a:t>
            </a:r>
            <a:r>
              <a:rPr lang="en-US" dirty="0" smtClean="0"/>
              <a:t>Tool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/>
              <a:t>Onscreen keyboard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/>
              <a:t>Search as Service</a:t>
            </a:r>
          </a:p>
          <a:p>
            <a:pPr lvl="0" algn="l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3892-EAED-4CAE-B49F-D9F9B66DF845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8337-A2FD-4CB8-A12D-5629B1BF43F5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76" y="115128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968" y="1835621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112" y="2490489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/>
              <a:t>GIST Data Converter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1ADE-B475-46FC-8743-BAEDE2E623A7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4" descr="D:\Ketki\Documents\arjun screenshot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5867400" cy="3814718"/>
          </a:xfrm>
          <a:prstGeom prst="rect">
            <a:avLst/>
          </a:prstGeom>
          <a:noFill/>
        </p:spPr>
      </p:pic>
      <p:pic>
        <p:nvPicPr>
          <p:cNvPr id="7" name="Picture 5" descr="D:\Ketki\Documents\arjun to unicod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363310"/>
            <a:ext cx="5867400" cy="4112579"/>
          </a:xfrm>
          <a:prstGeom prst="rect">
            <a:avLst/>
          </a:prstGeom>
          <a:noFill/>
        </p:spPr>
      </p:pic>
      <p:sp>
        <p:nvSpPr>
          <p:cNvPr id="8" name="Curved Up Arrow 7"/>
          <p:cNvSpPr/>
          <p:nvPr/>
        </p:nvSpPr>
        <p:spPr>
          <a:xfrm rot="2937597">
            <a:off x="1032446" y="4921476"/>
            <a:ext cx="1371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/>
              <a:t>GIST Data Converter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7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378" y="2667000"/>
            <a:ext cx="8229600" cy="3048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/>
              <a:t>INSCRIPT Floating Keyboard</a:t>
            </a:r>
            <a:endParaRPr lang="en-US" sz="3700" dirty="0"/>
          </a:p>
          <a:p>
            <a:endParaRPr lang="en-IN" sz="4000" dirty="0" smtClean="0"/>
          </a:p>
          <a:p>
            <a:r>
              <a:rPr lang="en-IN" sz="2900" dirty="0" smtClean="0"/>
              <a:t>INSCRIPT based typing mechanism on web</a:t>
            </a:r>
            <a:endParaRPr lang="en-US" sz="2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2613-47CB-4F77-9133-DB10BD88D8B4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800" dirty="0" smtClean="0"/>
              <a:t>JavaScript </a:t>
            </a:r>
            <a:r>
              <a:rPr lang="en-US" sz="2800" dirty="0"/>
              <a:t>based Indian language typing </a:t>
            </a:r>
            <a:r>
              <a:rPr lang="en-US" sz="2800" dirty="0" smtClean="0"/>
              <a:t>mechanism</a:t>
            </a:r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800" dirty="0" smtClean="0"/>
              <a:t>It has support for Hindi, Marathi, Gujarati, Bengali, Panjabi and Malayalam languages with Unicode 6.2 enhanced INSCRIPT layouts</a:t>
            </a:r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800" dirty="0" smtClean="0"/>
              <a:t>Support for </a:t>
            </a:r>
            <a:r>
              <a:rPr lang="fr-FR" sz="2800" dirty="0" smtClean="0"/>
              <a:t>Internet Explorer, Google Chrome, Mozilla Firefox, etc.</a:t>
            </a:r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800" dirty="0"/>
              <a:t>You can download the source code and guide for this keyboard from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localisation.cdac.in</a:t>
            </a:r>
            <a:endParaRPr lang="en-US" sz="2800" dirty="0" smtClean="0"/>
          </a:p>
          <a:p>
            <a:pPr marL="377635"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5D06-3625-4358-A0B6-F6A6240B0711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b="1" dirty="0" smtClean="0"/>
              <a:t>INSCRIPT Floating </a:t>
            </a:r>
            <a:r>
              <a:rPr lang="en-US" altLang="en-US" sz="2400" b="1" dirty="0"/>
              <a:t>Keyboard - GIST </a:t>
            </a:r>
            <a:r>
              <a:rPr lang="en-US" altLang="en-US" sz="2400" b="1" dirty="0" err="1"/>
              <a:t>WebOT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43000" y="54102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9267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Inscript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Floating Keyboard</a:t>
            </a:r>
            <a:endParaRPr lang="en-US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3A5B-F12B-46A4-B35E-48014C4DFD0D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7" y="1790252"/>
            <a:ext cx="766188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b="1" dirty="0" smtClean="0"/>
              <a:t>INSCRIPT Floating </a:t>
            </a:r>
            <a:r>
              <a:rPr lang="en-US" altLang="en-US" sz="2400" b="1" dirty="0"/>
              <a:t>Keyboard - GIST </a:t>
            </a:r>
            <a:r>
              <a:rPr lang="en-US" altLang="en-US" sz="2400" b="1" dirty="0" err="1"/>
              <a:t>WebOT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378" y="2667000"/>
            <a:ext cx="8229600" cy="3048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/>
              <a:t>Search as Service</a:t>
            </a:r>
            <a:endParaRPr lang="en-US" sz="3700" dirty="0"/>
          </a:p>
          <a:p>
            <a:endParaRPr lang="en-IN" sz="4000" dirty="0" smtClean="0"/>
          </a:p>
          <a:p>
            <a:r>
              <a:rPr lang="en-US" sz="3200" dirty="0"/>
              <a:t>Government of India Directory Search </a:t>
            </a:r>
            <a:r>
              <a:rPr lang="en-US" sz="3200" dirty="0" smtClean="0"/>
              <a:t>Engine </a:t>
            </a:r>
          </a:p>
          <a:p>
            <a:r>
              <a:rPr lang="en-IN" sz="2900" dirty="0" smtClean="0"/>
              <a:t>Search within website </a:t>
            </a:r>
            <a:endParaRPr lang="en-US" sz="2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AE24-7FAB-4288-9F5E-9FF388D62C4A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/>
              <a:t>C-DAC along with NIC </a:t>
            </a:r>
            <a:r>
              <a:rPr lang="en-US" sz="2400" dirty="0" smtClean="0"/>
              <a:t>has developed a </a:t>
            </a:r>
            <a:r>
              <a:rPr lang="en-US" sz="2400" dirty="0"/>
              <a:t>Government of India Directory Search Engine, specifically aimed at Indian E-governance </a:t>
            </a:r>
            <a:r>
              <a:rPr lang="en-US" sz="2400" dirty="0" smtClean="0"/>
              <a:t>websites</a:t>
            </a:r>
            <a:endParaRPr lang="en-US" sz="2400" dirty="0"/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/>
              <a:t>This search is being provided as a Service also</a:t>
            </a:r>
            <a:endParaRPr lang="en-US" sz="2400" dirty="0" smtClean="0"/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 smtClean="0"/>
              <a:t>This Search </a:t>
            </a:r>
            <a:r>
              <a:rPr lang="en-US" sz="2400" dirty="0"/>
              <a:t>as Service (SAS) enables customers to </a:t>
            </a:r>
            <a:r>
              <a:rPr lang="en-US" sz="2400" dirty="0" smtClean="0"/>
              <a:t>enable searching on </a:t>
            </a:r>
            <a:r>
              <a:rPr lang="en-US" sz="2400" dirty="0"/>
              <a:t>their own web </a:t>
            </a:r>
            <a:r>
              <a:rPr lang="en-US" sz="2400" dirty="0" smtClean="0"/>
              <a:t>sites</a:t>
            </a:r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 smtClean="0"/>
              <a:t>Uses </a:t>
            </a:r>
            <a:r>
              <a:rPr lang="en-US" sz="2400" dirty="0"/>
              <a:t>a simple HTTP-based protocol to serve search </a:t>
            </a:r>
            <a:r>
              <a:rPr lang="en-US" sz="2400" dirty="0" smtClean="0"/>
              <a:t>results</a:t>
            </a:r>
          </a:p>
          <a:p>
            <a:pPr marL="377635">
              <a:lnSpc>
                <a:spcPct val="150000"/>
              </a:lnSpc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2400" dirty="0" smtClean="0"/>
              <a:t>Administrative panel to configure the search results</a:t>
            </a:r>
          </a:p>
          <a:p>
            <a:pPr marL="377635"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endParaRPr lang="en-US" sz="2400" dirty="0" smtClean="0"/>
          </a:p>
          <a:p>
            <a:pPr marL="377635">
              <a:buFont typeface="Wingdings" pitchFamily="2" charset="2"/>
              <a:buChar char="§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B-3C3B-4B11-871F-FB8B4CFF2BA8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dirty="0"/>
              <a:t>Search as Service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1ADE-B475-46FC-8743-BAEDE2E623A7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4743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dirty="0"/>
              <a:t>Search as Service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1ADE-B475-46FC-8743-BAEDE2E623A7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1"/>
            <a:ext cx="8905875" cy="58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dirty="0"/>
              <a:t>Search as </a:t>
            </a:r>
            <a:r>
              <a:rPr lang="en-US" altLang="en-US" sz="2400" dirty="0" smtClean="0"/>
              <a:t>Service integrated in pmindia.nic.in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688A-61A7-479C-A45D-6599B59393C1}" type="datetime1">
              <a:rPr lang="en-US" smtClean="0"/>
              <a:t>3/19/2014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3048000"/>
          </a:xfrm>
        </p:spPr>
        <p:txBody>
          <a:bodyPr>
            <a:normAutofit/>
          </a:bodyPr>
          <a:lstStyle/>
          <a:p>
            <a:r>
              <a:rPr lang="en-IN" dirty="0" smtClean="0"/>
              <a:t>Transliteration as a Service</a:t>
            </a:r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/>
              <a:t/>
            </a:r>
            <a:br>
              <a:rPr lang="en-IN" sz="4000" dirty="0"/>
            </a:br>
            <a:r>
              <a:rPr lang="en-IN" sz="3200" dirty="0" smtClean="0"/>
              <a:t>Transliterating Names &amp; Addresses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D3C-69D6-4901-951B-B3C276402450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/>
          </a:bodyPr>
          <a:lstStyle/>
          <a:p>
            <a:pPr lvl="1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IN" sz="2200" dirty="0" smtClean="0"/>
              <a:t>Provides the transliteration from English to IL through a web service</a:t>
            </a:r>
          </a:p>
          <a:p>
            <a:pPr lvl="1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IN" sz="2200" dirty="0" smtClean="0"/>
              <a:t>Based on standard SOAP protocol</a:t>
            </a:r>
          </a:p>
          <a:p>
            <a:pPr lvl="1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Easy to integrate in any client application supporting SOAP protocol.</a:t>
            </a:r>
          </a:p>
          <a:p>
            <a:pPr lvl="1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Languages  supported</a:t>
            </a:r>
          </a:p>
          <a:p>
            <a:pPr lvl="2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2200" dirty="0" smtClean="0"/>
              <a:t>Hindi, Marathi, Gujarati, Bengali, Punjabi, Malayalam</a:t>
            </a: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The service can be accessible from following URL</a:t>
            </a:r>
          </a:p>
          <a:p>
            <a:pPr lvl="2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1700" dirty="0" smtClean="0">
                <a:solidFill>
                  <a:srgbClr val="000000"/>
                </a:solidFill>
                <a:cs typeface="Arial" pitchFamily="34" charset="0"/>
                <a:hlinkClick r:id="rId2"/>
              </a:rPr>
              <a:t>http://gisttransliteration.in</a:t>
            </a:r>
            <a:endParaRPr lang="en-US" sz="17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2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cs typeface="Arial" pitchFamily="34" charset="0"/>
                <a:hlinkClick r:id="rId3"/>
              </a:rPr>
              <a:t>http://</a:t>
            </a:r>
            <a:r>
              <a:rPr lang="en-US" sz="1700" dirty="0" smtClean="0">
                <a:solidFill>
                  <a:srgbClr val="000000"/>
                </a:solidFill>
                <a:cs typeface="Arial" pitchFamily="34" charset="0"/>
                <a:hlinkClick r:id="rId3"/>
              </a:rPr>
              <a:t>gisttransliteration1.in</a:t>
            </a:r>
            <a:endParaRPr lang="en-US" sz="1700" dirty="0">
              <a:solidFill>
                <a:srgbClr val="000000"/>
              </a:solidFill>
              <a:cs typeface="Arial" pitchFamily="34" charset="0"/>
            </a:endParaRPr>
          </a:p>
          <a:p>
            <a:pPr lvl="2">
              <a:lnSpc>
                <a:spcPct val="120000"/>
              </a:lnSpc>
              <a:spcAft>
                <a:spcPts val="1293"/>
              </a:spcAft>
              <a:buFont typeface="Wingdings" pitchFamily="2" charset="2"/>
              <a:buChar char="§"/>
            </a:pPr>
            <a:r>
              <a:rPr lang="en-US" sz="1700" dirty="0" smtClean="0">
                <a:solidFill>
                  <a:srgbClr val="000000"/>
                </a:solidFill>
                <a:cs typeface="Arial" pitchFamily="34" charset="0"/>
                <a:hlinkClick r:id="rId2"/>
              </a:rPr>
              <a:t>http</a:t>
            </a:r>
            <a:r>
              <a:rPr lang="en-US" sz="1700">
                <a:solidFill>
                  <a:srgbClr val="000000"/>
                </a:solidFill>
                <a:cs typeface="Arial" pitchFamily="34" charset="0"/>
                <a:hlinkClick r:id="rId2"/>
              </a:rPr>
              <a:t>://</a:t>
            </a:r>
            <a:r>
              <a:rPr lang="en-US" sz="1700" smtClean="0">
                <a:solidFill>
                  <a:srgbClr val="000000"/>
                </a:solidFill>
                <a:cs typeface="Arial" pitchFamily="34" charset="0"/>
                <a:hlinkClick r:id="rId2"/>
              </a:rPr>
              <a:t>gisttransliteration2.in</a:t>
            </a:r>
            <a:endParaRPr lang="en-US" sz="1700" dirty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69A2-B084-4340-AC91-286C2EF6353F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Transliteration as a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682" y="5791200"/>
            <a:ext cx="443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smtClean="0">
                <a:latin typeface="Arial" charset="0"/>
                <a:ea typeface="Microsoft YaHei" charset="-122"/>
              </a:rPr>
              <a:t>Sample </a:t>
            </a:r>
            <a:r>
              <a:rPr lang="en-US" i="1" dirty="0">
                <a:latin typeface="Arial" charset="0"/>
                <a:ea typeface="Microsoft YaHei" charset="-122"/>
              </a:rPr>
              <a:t>SOAP 1.1 request and response. </a:t>
            </a:r>
            <a:endParaRPr lang="en-IN" sz="2500" i="1" dirty="0">
              <a:latin typeface="Arial" charset="0"/>
              <a:ea typeface="Microsoft YaHei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19200" y="1127156"/>
            <a:ext cx="7010401" cy="4648200"/>
          </a:xfrm>
          <a:prstGeom prst="rect">
            <a:avLst/>
          </a:prstGeom>
          <a:solidFill>
            <a:srgbClr val="DBE5F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POST 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TransliterationService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/Service.asmx HTTP/1.1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Host: 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localhost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Content-Type: text/xml; charset=utf-8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Content-Length: length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SOAPAction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: "http://cdac.in/gist/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webservices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transliterationservice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/Transliterate"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&lt;?xml version="1.0" encoding="utf-8"?&gt;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&lt;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soap:Envelope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xmlns:xsi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="http://www.w3.org/2001/XMLSchema-instance" 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xmlns:xsd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="http://www.w3.org/2001/XMLSchema" 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xmlns:soap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="http://schemas.xmlsoap.org/soap/envelope/"&gt;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&lt;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soap:Body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  &lt;Transliterate 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xmlns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="http://cdac.in/gist/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webservices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transliterationservice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"&gt;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    &lt;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iText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&gt;string&lt;/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iText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    &lt;locale&gt;string&lt;/locale&gt;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  &lt;/Transliterate&gt;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&lt;/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soap:Body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&lt;/</a:t>
            </a:r>
            <a:r>
              <a:rPr kumimoji="0" lang="en-I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soap:Envelope</a:t>
            </a:r>
            <a:r>
              <a:rPr kumimoji="0" lang="e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7939-A7F0-47B4-87D3-1EC8C31876C9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Transliteration as a Service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25722"/>
              </p:ext>
            </p:extLst>
          </p:nvPr>
        </p:nvGraphicFramePr>
        <p:xfrm>
          <a:off x="2438400" y="2971800"/>
          <a:ext cx="3276600" cy="1981201"/>
        </p:xfrm>
        <a:graphic>
          <a:graphicData uri="http://schemas.openxmlformats.org/drawingml/2006/table">
            <a:tbl>
              <a:tblPr firstRow="1" firstCol="1" bandRow="1"/>
              <a:tblGrid>
                <a:gridCol w="1638300"/>
                <a:gridCol w="1638300"/>
              </a:tblGrid>
              <a:tr h="2823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Language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Locale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Hindi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hi_in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Marathi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mr_in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Gujarati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gj_in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Bengali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bn_in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Punjabi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pn_in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Malayalam</a:t>
                      </a:r>
                      <a:endParaRPr lang="en-US" sz="1800" b="1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ml_in</a:t>
                      </a:r>
                      <a:endParaRPr lang="en-US" sz="18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8535" y="1409209"/>
            <a:ext cx="828066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Parameters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: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iText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- The Input text to be passed as an argument is going to 		contain the input raw string in English language.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		locale 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The locale will signify the regional language in which 		output need to be produced after transliteration.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0BD2-C4D3-447C-8B3B-C03D6F1782B3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Transliteration as a Service</a:t>
            </a:r>
          </a:p>
        </p:txBody>
      </p:sp>
    </p:spTree>
    <p:extLst>
      <p:ext uri="{BB962C8B-B14F-4D97-AF65-F5344CB8AC3E}">
        <p14:creationId xmlns:p14="http://schemas.microsoft.com/office/powerpoint/2010/main" val="647924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7378" y="2667000"/>
            <a:ext cx="8229600" cy="3048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/>
              <a:t>GIST </a:t>
            </a:r>
            <a:r>
              <a:rPr lang="en-US" sz="3700" dirty="0"/>
              <a:t>Data Converter Tool</a:t>
            </a:r>
          </a:p>
          <a:p>
            <a:endParaRPr lang="en-IN" sz="4000" dirty="0" smtClean="0"/>
          </a:p>
          <a:p>
            <a:r>
              <a:rPr lang="en-IN" sz="2900" dirty="0" smtClean="0"/>
              <a:t>Converting existing data encoded in proprietary font code</a:t>
            </a:r>
            <a:endParaRPr lang="en-US" sz="2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BC6C-76F1-4522-9A2E-D4A84D60824E}" type="datetime1">
              <a:rPr lang="en-US" smtClean="0"/>
              <a:t>3/19/2014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31040" cy="4916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latin typeface="Calibri" pitchFamily="34" charset="0"/>
                <a:cs typeface="Calibri" pitchFamily="34" charset="0"/>
              </a:rPr>
              <a:t>Quick and handy tool for converting data within the file from ISFOC format to </a:t>
            </a:r>
            <a:r>
              <a:rPr lang="en-US" altLang="en-US" sz="2000" dirty="0" smtClean="0">
                <a:latin typeface="Calibri" pitchFamily="34" charset="0"/>
                <a:cs typeface="Calibri" pitchFamily="34" charset="0"/>
              </a:rPr>
              <a:t>Unicode and Transliteration from English to Indian languages and vice versa.</a:t>
            </a:r>
            <a:endParaRPr lang="en-US" alt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latin typeface="Calibri" pitchFamily="34" charset="0"/>
                <a:cs typeface="Calibri" pitchFamily="34" charset="0"/>
              </a:rPr>
              <a:t>Supports Bulk Conversion- Large number of files can be converted in single execution </a:t>
            </a:r>
          </a:p>
          <a:p>
            <a:pPr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latin typeface="Calibri" pitchFamily="34" charset="0"/>
                <a:cs typeface="Calibri" pitchFamily="34" charset="0"/>
              </a:rPr>
              <a:t>Uses data conversion and transliteration service hosted at CDAC, Pune</a:t>
            </a:r>
          </a:p>
          <a:p>
            <a:pPr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endParaRPr lang="en-US" alt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latin typeface="Calibri" pitchFamily="34" charset="0"/>
                <a:cs typeface="Calibri" pitchFamily="34" charset="0"/>
              </a:rPr>
              <a:t>Available for download on </a:t>
            </a:r>
            <a:r>
              <a:rPr lang="en-US" altLang="en-US" sz="2000" dirty="0">
                <a:latin typeface="Calibri" pitchFamily="34" charset="0"/>
                <a:cs typeface="Calibri" pitchFamily="34" charset="0"/>
                <a:hlinkClick r:id="rId2"/>
              </a:rPr>
              <a:t>http</a:t>
            </a:r>
            <a:r>
              <a:rPr lang="en-US" alt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://localisation.gov.in</a:t>
            </a:r>
            <a:endParaRPr lang="en-US" altLang="en-US" sz="2000" dirty="0" smtClean="0">
              <a:latin typeface="Calibri" pitchFamily="34" charset="0"/>
              <a:cs typeface="Calibri" pitchFamily="34" charset="0"/>
            </a:endParaRPr>
          </a:p>
          <a:p>
            <a:pPr marL="514297" indent="-514297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D1A-CB77-4E6F-95D8-220A8BC735F5}" type="datetime1">
              <a:rPr lang="en-US" smtClean="0"/>
              <a:t>3/19/2014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/>
              <a:t>GIST Data Converter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31040" cy="4916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Supported File </a:t>
            </a:r>
            <a:r>
              <a:rPr lang="en-US" sz="2400" b="1" dirty="0" smtClean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Types</a:t>
            </a:r>
            <a:endParaRPr lang="en-US" sz="2400" b="1" dirty="0">
              <a:latin typeface="Calibri" panose="020F0502020204030204" pitchFamily="34" charset="0"/>
              <a:ea typeface="Microsoft YaHei" pitchFamily="34" charset="-122"/>
              <a:cs typeface="Calibri" panose="020F0502020204030204" pitchFamily="34" charset="0"/>
            </a:endParaRPr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/>
              <a:t>Text File (*.txt)</a:t>
            </a:r>
            <a:endParaRPr lang="en-IN" sz="2100" dirty="0"/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/>
              <a:t>Microsoft Excel (*.</a:t>
            </a:r>
            <a:r>
              <a:rPr lang="en-US" sz="2100" dirty="0" err="1"/>
              <a:t>xls</a:t>
            </a:r>
            <a:r>
              <a:rPr lang="en-US" sz="2100" dirty="0"/>
              <a:t>, *.</a:t>
            </a:r>
            <a:r>
              <a:rPr lang="en-US" sz="2100" dirty="0" err="1"/>
              <a:t>xlsx</a:t>
            </a:r>
            <a:r>
              <a:rPr lang="en-US" sz="2100" dirty="0"/>
              <a:t>)</a:t>
            </a:r>
            <a:endParaRPr lang="en-IN" sz="2100" dirty="0"/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/>
              <a:t>Microsoft Word (*.doc, *.</a:t>
            </a:r>
            <a:r>
              <a:rPr lang="en-US" sz="2100" dirty="0" err="1"/>
              <a:t>docx</a:t>
            </a:r>
            <a:r>
              <a:rPr lang="en-US" sz="2100" dirty="0"/>
              <a:t>)</a:t>
            </a:r>
            <a:endParaRPr lang="en-IN" sz="2100" dirty="0"/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/>
              <a:t>Microsoft PowerPoint (*.</a:t>
            </a:r>
            <a:r>
              <a:rPr lang="en-US" sz="2100" dirty="0" err="1"/>
              <a:t>ppt</a:t>
            </a:r>
            <a:r>
              <a:rPr lang="en-US" sz="2100" dirty="0"/>
              <a:t>, *.</a:t>
            </a:r>
            <a:r>
              <a:rPr lang="en-US" sz="2100" dirty="0" err="1"/>
              <a:t>pptx</a:t>
            </a:r>
            <a:r>
              <a:rPr lang="en-US" sz="2100" dirty="0"/>
              <a:t>)</a:t>
            </a:r>
            <a:endParaRPr lang="en-IN" sz="2100" dirty="0"/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/>
              <a:t>CSV File (*.</a:t>
            </a:r>
            <a:r>
              <a:rPr lang="en-US" sz="2100" dirty="0" err="1"/>
              <a:t>csv</a:t>
            </a:r>
            <a:r>
              <a:rPr lang="en-US" sz="2100" dirty="0"/>
              <a:t>)</a:t>
            </a:r>
            <a:endParaRPr lang="en-IN" sz="2100" dirty="0"/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/>
              <a:t>HTML File (*.</a:t>
            </a:r>
            <a:r>
              <a:rPr lang="en-US" sz="2100" dirty="0" err="1"/>
              <a:t>htm</a:t>
            </a:r>
            <a:r>
              <a:rPr lang="en-US" sz="2100" dirty="0"/>
              <a:t>, *.html</a:t>
            </a:r>
            <a:r>
              <a:rPr lang="en-US" sz="2100" dirty="0" smtClean="0"/>
              <a:t>)</a:t>
            </a:r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 smtClean="0"/>
              <a:t>ODT File</a:t>
            </a:r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100" dirty="0" smtClean="0"/>
              <a:t>ODS File</a:t>
            </a:r>
            <a:endParaRPr lang="en-IN" sz="2100" dirty="0"/>
          </a:p>
          <a:p>
            <a:pPr marL="914305" lvl="1" indent="-514297">
              <a:buFont typeface="+mj-lt"/>
              <a:buAutoNum type="arabicPeriod"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400" b="1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Supported Databases</a:t>
            </a:r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000" dirty="0"/>
              <a:t>MS SQL Server (2005, 2008, 2008 R2, 2012)</a:t>
            </a:r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000" dirty="0"/>
              <a:t>My </a:t>
            </a:r>
            <a:r>
              <a:rPr lang="en-US" sz="2000" dirty="0" err="1"/>
              <a:t>Sql</a:t>
            </a:r>
            <a:r>
              <a:rPr lang="en-US" sz="2000" dirty="0"/>
              <a:t> (5.5 or higher)</a:t>
            </a:r>
          </a:p>
          <a:p>
            <a:pPr marL="914305" lvl="1" indent="-514297">
              <a:buFont typeface="+mj-lt"/>
              <a:buAutoNum type="arabicPeriod"/>
              <a:defRPr/>
            </a:pPr>
            <a:r>
              <a:rPr lang="en-US" sz="2000" dirty="0"/>
              <a:t>Oracle (10g or higher)</a:t>
            </a:r>
          </a:p>
          <a:p>
            <a:pPr marL="914305" lvl="1" indent="-514297">
              <a:buFont typeface="+mj-lt"/>
              <a:buAutoNum type="arabicPeriod"/>
              <a:defRPr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D1A-CB77-4E6F-95D8-220A8BC735F5}" type="datetime1">
              <a:rPr lang="en-US" smtClean="0"/>
              <a:t>3/19/2014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/>
              <a:t>GIST Data Converter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63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31040" cy="4916676"/>
          </a:xfrm>
        </p:spPr>
        <p:txBody>
          <a:bodyPr>
            <a:norm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IN" sz="2400" b="1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Supported Fonts</a:t>
            </a:r>
          </a:p>
          <a:p>
            <a:pPr marL="736600" lvl="1" indent="-27305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CDAC GIST ISFOC Fonts for six languages – </a:t>
            </a:r>
            <a:r>
              <a:rPr lang="en-IN" sz="20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Hindi, Marathi, Gujarati, Bengali, Punjabi, Malayalam</a:t>
            </a:r>
            <a:endParaRPr lang="en-IN" sz="2400" dirty="0">
              <a:latin typeface="Calibri" panose="020F0502020204030204" pitchFamily="34" charset="0"/>
              <a:ea typeface="Microsoft YaHei" pitchFamily="34" charset="-122"/>
              <a:cs typeface="Calibri" panose="020F0502020204030204" pitchFamily="34" charset="0"/>
            </a:endParaRPr>
          </a:p>
          <a:p>
            <a:pPr marL="1136650" lvl="2" indent="-27305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IN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Monolingual, Monolingual Web</a:t>
            </a:r>
          </a:p>
          <a:p>
            <a:pPr marL="1136650" lvl="2" indent="-27305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IN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Bilingual, Bilingual Web</a:t>
            </a:r>
          </a:p>
          <a:p>
            <a:pPr marL="863600" lvl="2" indent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IN" dirty="0">
              <a:latin typeface="Calibri" panose="020F0502020204030204" pitchFamily="34" charset="0"/>
              <a:ea typeface="Microsoft YaHei" pitchFamily="34" charset="-122"/>
              <a:cs typeface="Calibri" panose="020F0502020204030204" pitchFamily="34" charset="0"/>
            </a:endParaRPr>
          </a:p>
          <a:p>
            <a:pPr marL="736600" indent="-27305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IN" sz="24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Third-Party Fonts:</a:t>
            </a:r>
          </a:p>
          <a:p>
            <a:pPr marL="11461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IN" sz="1800" dirty="0" smtClean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	Agra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Akbar,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Akruti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Akruti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2000,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AkrutiDynamicYogini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AkrutiOfficeAditi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AkrutiOfficeYogini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Akruti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Web, Amar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ujala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Arjun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KrutiDev11, DevLys010,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Manjusha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Millenium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Varun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Pudhari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Shivaji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Dev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Susha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Udgam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Web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Dunia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Yuvraj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Akshar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APS-C-DV-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Prakash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Aps Bi, Aps Mono, Aps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Priyanka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Chanakya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Krishna, Sahara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Narad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Sahara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Rashtriya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Shree708,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Shreelipi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708,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Shreelipi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709,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Shreelipi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711,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Shreelipi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 712,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SuWindows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Mogara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New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Natraj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Old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Natraj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, and </a:t>
            </a:r>
            <a:r>
              <a:rPr lang="en-IN" sz="1800" dirty="0" err="1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Pradanya</a:t>
            </a:r>
            <a:r>
              <a:rPr lang="en-IN" sz="18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.</a:t>
            </a:r>
            <a:endParaRPr lang="en-IN" altLang="en-US" sz="1600" b="1" dirty="0"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514088" indent="-514088"/>
            <a:endParaRPr lang="en-US" sz="2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1C9-84CA-448B-975E-F77F4E8997D7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485-950C-4613-9B8D-125DE7577DE6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70866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/>
              <a:t>GIST Data Converter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629</Words>
  <Application>Microsoft Office PowerPoint</Application>
  <PresentationFormat>On-screen Show (4:3)</PresentationFormat>
  <Paragraphs>158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Case Studies</vt:lpstr>
      <vt:lpstr>Transliteration as a Service  Transliterating Names &amp; Addresses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</dc:title>
  <dc:creator>anubhavp</dc:creator>
  <cp:lastModifiedBy>GIST-BS</cp:lastModifiedBy>
  <cp:revision>56</cp:revision>
  <dcterms:created xsi:type="dcterms:W3CDTF">2013-08-23T11:55:50Z</dcterms:created>
  <dcterms:modified xsi:type="dcterms:W3CDTF">2014-03-19T13:31:33Z</dcterms:modified>
</cp:coreProperties>
</file>