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60" r:id="rId2"/>
    <p:sldId id="257" r:id="rId3"/>
    <p:sldId id="288" r:id="rId4"/>
    <p:sldId id="262" r:id="rId5"/>
    <p:sldId id="268" r:id="rId6"/>
    <p:sldId id="269" r:id="rId7"/>
    <p:sldId id="265" r:id="rId8"/>
    <p:sldId id="270" r:id="rId9"/>
    <p:sldId id="259" r:id="rId10"/>
    <p:sldId id="271" r:id="rId11"/>
    <p:sldId id="287" r:id="rId12"/>
    <p:sldId id="272" r:id="rId13"/>
    <p:sldId id="273" r:id="rId14"/>
    <p:sldId id="274" r:id="rId15"/>
    <p:sldId id="275" r:id="rId16"/>
    <p:sldId id="276" r:id="rId17"/>
    <p:sldId id="277" r:id="rId18"/>
    <p:sldId id="278" r:id="rId19"/>
    <p:sldId id="279" r:id="rId20"/>
    <p:sldId id="285" r:id="rId21"/>
    <p:sldId id="284" r:id="rId22"/>
    <p:sldId id="280" r:id="rId23"/>
    <p:sldId id="281" r:id="rId24"/>
    <p:sldId id="282" r:id="rId25"/>
    <p:sldId id="283" r:id="rId26"/>
    <p:sldId id="289" r:id="rId27"/>
    <p:sldId id="263"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10C0"/>
    <a:srgbClr val="1C0ED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855" autoAdjust="0"/>
    <p:restoredTop sz="89785" autoAdjust="0"/>
  </p:normalViewPr>
  <p:slideViewPr>
    <p:cSldViewPr>
      <p:cViewPr varScale="1">
        <p:scale>
          <a:sx n="61" d="100"/>
          <a:sy n="61" d="100"/>
        </p:scale>
        <p:origin x="-1500" y="-90"/>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C61001-ADF0-40F0-8FDA-8E1814A3B5CD}" type="datetimeFigureOut">
              <a:rPr lang="en-US" smtClean="0"/>
              <a:pPr/>
              <a:t>1/15/2015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9527C12-E5A1-4286-8C1C-B7CB9D631AD2}" type="slidenum">
              <a:rPr lang="en-US" smtClean="0"/>
              <a:pPr/>
              <a:t>‹#›</a:t>
            </a:fld>
            <a:endParaRPr lang="en-US"/>
          </a:p>
        </p:txBody>
      </p:sp>
    </p:spTree>
    <p:extLst>
      <p:ext uri="{BB962C8B-B14F-4D97-AF65-F5344CB8AC3E}">
        <p14:creationId xmlns:p14="http://schemas.microsoft.com/office/powerpoint/2010/main" xmlns="" val="797652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testcscservices.mahaonlinegov.in/"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034" name="Rectangle 7"/>
          <p:cNvSpPr>
            <a:spLocks noGrp="1" noChangeArrowheads="1"/>
          </p:cNvSpPr>
          <p:nvPr>
            <p:ph type="sldNum" sz="quarter"/>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8" charset="0"/>
              </a:defRPr>
            </a:lvl1pPr>
            <a:lvl2pPr eaLnBrk="0" hangingPunct="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8" charset="0"/>
              </a:defRPr>
            </a:lvl2pPr>
            <a:lvl3pPr eaLnBrk="0" hangingPunct="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8" charset="0"/>
              </a:defRPr>
            </a:lvl3pPr>
            <a:lvl4pPr eaLnBrk="0" hangingPunct="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8" charset="0"/>
              </a:defRPr>
            </a:lvl4pPr>
            <a:lvl5pPr eaLnBrk="0" hangingPunct="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8" charset="0"/>
              </a:defRPr>
            </a:lvl5pPr>
            <a:lvl6pPr marL="2514600" indent="-228600" defTabSz="457200" eaLnBrk="0" fontAlgn="base" hangingPunct="0">
              <a:spcBef>
                <a:spcPct val="300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8" charset="0"/>
              </a:defRPr>
            </a:lvl6pPr>
            <a:lvl7pPr marL="2971800" indent="-228600" defTabSz="457200" eaLnBrk="0" fontAlgn="base" hangingPunct="0">
              <a:spcBef>
                <a:spcPct val="300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8" charset="0"/>
              </a:defRPr>
            </a:lvl7pPr>
            <a:lvl8pPr marL="3429000" indent="-228600" defTabSz="457200" eaLnBrk="0" fontAlgn="base" hangingPunct="0">
              <a:spcBef>
                <a:spcPct val="300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8" charset="0"/>
              </a:defRPr>
            </a:lvl8pPr>
            <a:lvl9pPr marL="3886200" indent="-228600" defTabSz="457200" eaLnBrk="0" fontAlgn="base" hangingPunct="0">
              <a:spcBef>
                <a:spcPct val="300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8" charset="0"/>
              </a:defRPr>
            </a:lvl9pPr>
          </a:lstStyle>
          <a:p>
            <a:pPr eaLnBrk="1" hangingPunct="1">
              <a:spcBef>
                <a:spcPct val="0"/>
              </a:spcBef>
              <a:buFont typeface="Times New Roman" pitchFamily="18" charset="0"/>
              <a:buNone/>
            </a:pPr>
            <a:fld id="{25C56175-2E88-4262-80AF-DC743241467C}" type="slidenum">
              <a:rPr lang="en-US" altLang="en-US" smtClean="0">
                <a:latin typeface="Calibri" pitchFamily="34" charset="0"/>
                <a:ea typeface="Arial Unicode MS" pitchFamily="34" charset="-128"/>
                <a:cs typeface="Arial Unicode MS" pitchFamily="34" charset="-128"/>
              </a:rPr>
              <a:pPr eaLnBrk="1" hangingPunct="1">
                <a:spcBef>
                  <a:spcPct val="0"/>
                </a:spcBef>
                <a:buFont typeface="Times New Roman" pitchFamily="18" charset="0"/>
                <a:buNone/>
              </a:pPr>
              <a:t>2</a:t>
            </a:fld>
            <a:endParaRPr lang="en-US" altLang="en-US" smtClean="0">
              <a:latin typeface="Calibri" pitchFamily="34" charset="0"/>
              <a:ea typeface="Arial Unicode MS" pitchFamily="34" charset="-128"/>
              <a:cs typeface="Arial Unicode MS" pitchFamily="34" charset="-128"/>
            </a:endParaRPr>
          </a:p>
        </p:txBody>
      </p:sp>
      <p:sp>
        <p:nvSpPr>
          <p:cNvPr id="4403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4036" name="Rectangle 2"/>
          <p:cNvSpPr>
            <a:spLocks noGrp="1" noChangeArrowheads="1"/>
          </p:cNvSpPr>
          <p:nvPr>
            <p:ph type="body" idx="1"/>
          </p:nvPr>
        </p:nvSpPr>
        <p:spPr>
          <a:xfrm>
            <a:off x="685800" y="4343400"/>
            <a:ext cx="5486400" cy="4208463"/>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30" name="Rectangle 7"/>
          <p:cNvSpPr>
            <a:spLocks noGrp="1" noChangeArrowheads="1"/>
          </p:cNvSpPr>
          <p:nvPr>
            <p:ph type="sldNum" sz="quarter"/>
          </p:nvPr>
        </p:nvSpPr>
        <p:spPr>
          <a:noFill/>
        </p:spPr>
        <p:txBody>
          <a:bodyPr/>
          <a:lstStyle/>
          <a:p>
            <a:pPr>
              <a:buFont typeface="Times New Roman" pitchFamily="18" charset="0"/>
              <a:buNone/>
            </a:pPr>
            <a:fld id="{577A8761-FC7C-4EEB-AFA4-99BA5EC37217}" type="slidenum">
              <a:rPr lang="en-US" altLang="en-US" smtClean="0">
                <a:latin typeface="Calibri" pitchFamily="34" charset="0"/>
                <a:ea typeface="Arial Unicode MS" pitchFamily="34" charset="-128"/>
                <a:cs typeface="Arial Unicode MS" pitchFamily="34" charset="-128"/>
              </a:rPr>
              <a:pPr>
                <a:buFont typeface="Times New Roman" pitchFamily="18" charset="0"/>
                <a:buNone/>
              </a:pPr>
              <a:t>3</a:t>
            </a:fld>
            <a:endParaRPr lang="en-US" altLang="en-US" smtClean="0">
              <a:latin typeface="Calibri" pitchFamily="34" charset="0"/>
              <a:ea typeface="Arial Unicode MS" pitchFamily="34" charset="-128"/>
              <a:cs typeface="Arial Unicode MS" pitchFamily="34" charset="-128"/>
            </a:endParaRPr>
          </a:p>
        </p:txBody>
      </p:sp>
      <p:sp>
        <p:nvSpPr>
          <p:cNvPr id="48131" name="Rectangle 1"/>
          <p:cNvSpPr>
            <a:spLocks noChangeArrowheads="1" noTextEdit="1"/>
          </p:cNvSpPr>
          <p:nvPr>
            <p:ph type="sldImg"/>
          </p:nvPr>
        </p:nvSpPr>
        <p:spPr>
          <a:xfrm>
            <a:off x="1143000" y="685800"/>
            <a:ext cx="4572000" cy="3429000"/>
          </a:xfrm>
          <a:solidFill>
            <a:srgbClr val="FFFFFF"/>
          </a:solidFill>
          <a:ln/>
        </p:spPr>
      </p:sp>
      <p:sp>
        <p:nvSpPr>
          <p:cNvPr id="48132" name="Rectangle 2"/>
          <p:cNvSpPr>
            <a:spLocks noChangeArrowheads="1"/>
          </p:cNvSpPr>
          <p:nvPr>
            <p:ph type="body" idx="1"/>
          </p:nvPr>
        </p:nvSpPr>
        <p:spPr>
          <a:xfrm>
            <a:off x="685800" y="4343400"/>
            <a:ext cx="5486400" cy="4208463"/>
          </a:xfrm>
          <a:noFill/>
          <a:ln/>
        </p:spPr>
        <p:txBody>
          <a:bodyPr wrap="none" anchor="ctr"/>
          <a:lstStyle/>
          <a:p>
            <a:endParaRPr lang="en-US" altLang="en-US" smtClean="0">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u="sng" kern="1200" dirty="0" smtClean="0">
                <a:solidFill>
                  <a:schemeClr val="tx1"/>
                </a:solidFill>
                <a:latin typeface="+mn-lt"/>
                <a:ea typeface="+mn-ea"/>
                <a:cs typeface="+mn-cs"/>
                <a:hlinkClick r:id="rId3"/>
              </a:rPr>
              <a:t>http://testcscservices.mahaonlinegov.in</a:t>
            </a:r>
            <a:endParaRPr lang="en-IN" sz="1200" kern="1200" dirty="0" smtClean="0">
              <a:solidFill>
                <a:schemeClr val="tx1"/>
              </a:solidFill>
              <a:latin typeface="+mn-lt"/>
              <a:ea typeface="+mn-ea"/>
              <a:cs typeface="+mn-cs"/>
            </a:endParaRPr>
          </a:p>
          <a:p>
            <a:r>
              <a:rPr lang="en-IN" sz="1200" kern="1200" dirty="0" smtClean="0">
                <a:solidFill>
                  <a:schemeClr val="tx1"/>
                </a:solidFill>
                <a:latin typeface="+mn-lt"/>
                <a:ea typeface="+mn-ea"/>
                <a:cs typeface="+mn-cs"/>
              </a:rPr>
              <a:t>user id :</a:t>
            </a:r>
            <a:r>
              <a:rPr lang="en-IN" sz="1200" kern="1200" dirty="0" err="1" smtClean="0">
                <a:solidFill>
                  <a:schemeClr val="tx1"/>
                </a:solidFill>
                <a:latin typeface="+mn-lt"/>
                <a:ea typeface="+mn-ea"/>
                <a:cs typeface="+mn-cs"/>
              </a:rPr>
              <a:t>cscadmin</a:t>
            </a:r>
            <a:endParaRPr lang="en-IN" sz="1200" kern="1200" dirty="0" smtClean="0">
              <a:solidFill>
                <a:schemeClr val="tx1"/>
              </a:solidFill>
              <a:latin typeface="+mn-lt"/>
              <a:ea typeface="+mn-ea"/>
              <a:cs typeface="+mn-cs"/>
            </a:endParaRPr>
          </a:p>
          <a:p>
            <a:endParaRPr lang="en-IN" sz="1200" kern="1200" dirty="0" smtClean="0">
              <a:solidFill>
                <a:schemeClr val="tx1"/>
              </a:solidFill>
              <a:latin typeface="+mn-lt"/>
              <a:ea typeface="+mn-ea"/>
              <a:cs typeface="+mn-cs"/>
            </a:endParaRPr>
          </a:p>
          <a:p>
            <a:r>
              <a:rPr lang="en-IN" sz="1200" kern="1200" dirty="0" err="1" smtClean="0">
                <a:solidFill>
                  <a:schemeClr val="tx1"/>
                </a:solidFill>
                <a:latin typeface="+mn-lt"/>
                <a:ea typeface="+mn-ea"/>
                <a:cs typeface="+mn-cs"/>
              </a:rPr>
              <a:t>pwd</a:t>
            </a:r>
            <a:r>
              <a:rPr lang="en-IN" sz="1200" kern="1200" dirty="0" smtClean="0">
                <a:solidFill>
                  <a:schemeClr val="tx1"/>
                </a:solidFill>
                <a:latin typeface="+mn-lt"/>
                <a:ea typeface="+mn-ea"/>
                <a:cs typeface="+mn-cs"/>
              </a:rPr>
              <a:t> :Pass@123</a:t>
            </a:r>
          </a:p>
          <a:p>
            <a:endParaRPr lang="en-IN" dirty="0"/>
          </a:p>
        </p:txBody>
      </p:sp>
      <p:sp>
        <p:nvSpPr>
          <p:cNvPr id="4" name="Slide Number Placeholder 3"/>
          <p:cNvSpPr>
            <a:spLocks noGrp="1"/>
          </p:cNvSpPr>
          <p:nvPr>
            <p:ph type="sldNum" sz="quarter" idx="10"/>
          </p:nvPr>
        </p:nvSpPr>
        <p:spPr/>
        <p:txBody>
          <a:bodyPr/>
          <a:lstStyle/>
          <a:p>
            <a:fld id="{39527C12-E5A1-4286-8C1C-B7CB9D631AD2}" type="slidenum">
              <a:rPr lang="en-US" smtClean="0"/>
              <a:pPr/>
              <a:t>14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56377C2-8B14-4B6D-B06D-E668CFD15794}" type="datetimeFigureOut">
              <a:rPr lang="en-US" smtClean="0"/>
              <a:pPr/>
              <a:t>1/15/2015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1F9A57-0C73-4EFD-985D-76D6DD2CBC81}" type="slidenum">
              <a:rPr lang="en-US" smtClean="0"/>
              <a:pPr/>
              <a:t>‹#›</a:t>
            </a:fld>
            <a:endParaRPr lang="en-US"/>
          </a:p>
        </p:txBody>
      </p:sp>
    </p:spTree>
    <p:extLst>
      <p:ext uri="{BB962C8B-B14F-4D97-AF65-F5344CB8AC3E}">
        <p14:creationId xmlns:p14="http://schemas.microsoft.com/office/powerpoint/2010/main" xmlns="" val="37419963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56377C2-8B14-4B6D-B06D-E668CFD15794}" type="datetimeFigureOut">
              <a:rPr lang="en-US" smtClean="0"/>
              <a:pPr/>
              <a:t>1/15/2015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1F9A57-0C73-4EFD-985D-76D6DD2CBC81}" type="slidenum">
              <a:rPr lang="en-US" smtClean="0"/>
              <a:pPr/>
              <a:t>‹#›</a:t>
            </a:fld>
            <a:endParaRPr lang="en-US"/>
          </a:p>
        </p:txBody>
      </p:sp>
    </p:spTree>
    <p:extLst>
      <p:ext uri="{BB962C8B-B14F-4D97-AF65-F5344CB8AC3E}">
        <p14:creationId xmlns:p14="http://schemas.microsoft.com/office/powerpoint/2010/main" xmlns="" val="1610236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56377C2-8B14-4B6D-B06D-E668CFD15794}" type="datetimeFigureOut">
              <a:rPr lang="en-US" smtClean="0"/>
              <a:pPr/>
              <a:t>1/15/2015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1F9A57-0C73-4EFD-985D-76D6DD2CBC81}" type="slidenum">
              <a:rPr lang="en-US" smtClean="0"/>
              <a:pPr/>
              <a:t>‹#›</a:t>
            </a:fld>
            <a:endParaRPr lang="en-US"/>
          </a:p>
        </p:txBody>
      </p:sp>
    </p:spTree>
    <p:extLst>
      <p:ext uri="{BB962C8B-B14F-4D97-AF65-F5344CB8AC3E}">
        <p14:creationId xmlns:p14="http://schemas.microsoft.com/office/powerpoint/2010/main" xmlns="" val="3361540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56377C2-8B14-4B6D-B06D-E668CFD15794}" type="datetimeFigureOut">
              <a:rPr lang="en-US" smtClean="0"/>
              <a:pPr/>
              <a:t>1/15/2015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1F9A57-0C73-4EFD-985D-76D6DD2CBC81}" type="slidenum">
              <a:rPr lang="en-US" smtClean="0"/>
              <a:pPr/>
              <a:t>‹#›</a:t>
            </a:fld>
            <a:endParaRPr lang="en-US"/>
          </a:p>
        </p:txBody>
      </p:sp>
    </p:spTree>
    <p:extLst>
      <p:ext uri="{BB962C8B-B14F-4D97-AF65-F5344CB8AC3E}">
        <p14:creationId xmlns:p14="http://schemas.microsoft.com/office/powerpoint/2010/main" xmlns="" val="2148298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6377C2-8B14-4B6D-B06D-E668CFD15794}" type="datetimeFigureOut">
              <a:rPr lang="en-US" smtClean="0"/>
              <a:pPr/>
              <a:t>1/15/2015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1F9A57-0C73-4EFD-985D-76D6DD2CBC81}" type="slidenum">
              <a:rPr lang="en-US" smtClean="0"/>
              <a:pPr/>
              <a:t>‹#›</a:t>
            </a:fld>
            <a:endParaRPr lang="en-US"/>
          </a:p>
        </p:txBody>
      </p:sp>
    </p:spTree>
    <p:extLst>
      <p:ext uri="{BB962C8B-B14F-4D97-AF65-F5344CB8AC3E}">
        <p14:creationId xmlns:p14="http://schemas.microsoft.com/office/powerpoint/2010/main" xmlns="" val="3888645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56377C2-8B14-4B6D-B06D-E668CFD15794}" type="datetimeFigureOut">
              <a:rPr lang="en-US" smtClean="0"/>
              <a:pPr/>
              <a:t>1/15/2015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1F9A57-0C73-4EFD-985D-76D6DD2CBC81}" type="slidenum">
              <a:rPr lang="en-US" smtClean="0"/>
              <a:pPr/>
              <a:t>‹#›</a:t>
            </a:fld>
            <a:endParaRPr lang="en-US"/>
          </a:p>
        </p:txBody>
      </p:sp>
    </p:spTree>
    <p:extLst>
      <p:ext uri="{BB962C8B-B14F-4D97-AF65-F5344CB8AC3E}">
        <p14:creationId xmlns:p14="http://schemas.microsoft.com/office/powerpoint/2010/main" xmlns="" val="15996561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56377C2-8B14-4B6D-B06D-E668CFD15794}" type="datetimeFigureOut">
              <a:rPr lang="en-US" smtClean="0"/>
              <a:pPr/>
              <a:t>1/15/2015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1F9A57-0C73-4EFD-985D-76D6DD2CBC81}" type="slidenum">
              <a:rPr lang="en-US" smtClean="0"/>
              <a:pPr/>
              <a:t>‹#›</a:t>
            </a:fld>
            <a:endParaRPr lang="en-US"/>
          </a:p>
        </p:txBody>
      </p:sp>
    </p:spTree>
    <p:extLst>
      <p:ext uri="{BB962C8B-B14F-4D97-AF65-F5344CB8AC3E}">
        <p14:creationId xmlns:p14="http://schemas.microsoft.com/office/powerpoint/2010/main" xmlns="" val="34974811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56377C2-8B14-4B6D-B06D-E668CFD15794}" type="datetimeFigureOut">
              <a:rPr lang="en-US" smtClean="0"/>
              <a:pPr/>
              <a:t>1/15/2015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1F9A57-0C73-4EFD-985D-76D6DD2CBC81}" type="slidenum">
              <a:rPr lang="en-US" smtClean="0"/>
              <a:pPr/>
              <a:t>‹#›</a:t>
            </a:fld>
            <a:endParaRPr lang="en-US"/>
          </a:p>
        </p:txBody>
      </p:sp>
    </p:spTree>
    <p:extLst>
      <p:ext uri="{BB962C8B-B14F-4D97-AF65-F5344CB8AC3E}">
        <p14:creationId xmlns:p14="http://schemas.microsoft.com/office/powerpoint/2010/main" xmlns="" val="34694661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6377C2-8B14-4B6D-B06D-E668CFD15794}" type="datetimeFigureOut">
              <a:rPr lang="en-US" smtClean="0"/>
              <a:pPr/>
              <a:t>1/15/2015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1F9A57-0C73-4EFD-985D-76D6DD2CBC81}" type="slidenum">
              <a:rPr lang="en-US" smtClean="0"/>
              <a:pPr/>
              <a:t>‹#›</a:t>
            </a:fld>
            <a:endParaRPr lang="en-US"/>
          </a:p>
        </p:txBody>
      </p:sp>
    </p:spTree>
    <p:extLst>
      <p:ext uri="{BB962C8B-B14F-4D97-AF65-F5344CB8AC3E}">
        <p14:creationId xmlns:p14="http://schemas.microsoft.com/office/powerpoint/2010/main" xmlns="" val="1040786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6377C2-8B14-4B6D-B06D-E668CFD15794}" type="datetimeFigureOut">
              <a:rPr lang="en-US" smtClean="0"/>
              <a:pPr/>
              <a:t>1/15/2015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1F9A57-0C73-4EFD-985D-76D6DD2CBC81}" type="slidenum">
              <a:rPr lang="en-US" smtClean="0"/>
              <a:pPr/>
              <a:t>‹#›</a:t>
            </a:fld>
            <a:endParaRPr lang="en-US"/>
          </a:p>
        </p:txBody>
      </p:sp>
    </p:spTree>
    <p:extLst>
      <p:ext uri="{BB962C8B-B14F-4D97-AF65-F5344CB8AC3E}">
        <p14:creationId xmlns:p14="http://schemas.microsoft.com/office/powerpoint/2010/main" xmlns="" val="3621161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6377C2-8B14-4B6D-B06D-E668CFD15794}" type="datetimeFigureOut">
              <a:rPr lang="en-US" smtClean="0"/>
              <a:pPr/>
              <a:t>1/15/2015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1F9A57-0C73-4EFD-985D-76D6DD2CBC81}" type="slidenum">
              <a:rPr lang="en-US" smtClean="0"/>
              <a:pPr/>
              <a:t>‹#›</a:t>
            </a:fld>
            <a:endParaRPr lang="en-US"/>
          </a:p>
        </p:txBody>
      </p:sp>
    </p:spTree>
    <p:extLst>
      <p:ext uri="{BB962C8B-B14F-4D97-AF65-F5344CB8AC3E}">
        <p14:creationId xmlns:p14="http://schemas.microsoft.com/office/powerpoint/2010/main" xmlns="" val="42381558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6377C2-8B14-4B6D-B06D-E668CFD15794}" type="datetimeFigureOut">
              <a:rPr lang="en-US" smtClean="0"/>
              <a:pPr/>
              <a:t>1/15/2015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1F9A57-0C73-4EFD-985D-76D6DD2CBC81}" type="slidenum">
              <a:rPr lang="en-US" smtClean="0"/>
              <a:pPr/>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xmlns="" val="0"/>
              </a:ext>
            </a:extLst>
          </a:blip>
          <a:srcRect/>
          <a:stretch>
            <a:fillRect/>
          </a:stretch>
        </p:blipFill>
        <p:spPr bwMode="auto">
          <a:xfrm>
            <a:off x="8339328" y="88900"/>
            <a:ext cx="742950" cy="901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9498831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ideo" Target="file:///C:\Users\anubhavp\Desktop\Typing_Demo_-_COE_.mov" TargetMode="External"/><Relationship Id="rId4" Type="http://schemas.openxmlformats.org/officeDocument/2006/relationships/hyperlink" Target="http://www.maharashtra.gov.in/"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hyperlink" Target="http://gisttransserver.in/%0dhttp:/gisttransserver1.in/%0dhttp:/gisttransserver2.in/"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gisttransserver.in/demo.html" TargetMode="External"/><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133600"/>
            <a:ext cx="8229600" cy="3048000"/>
          </a:xfrm>
        </p:spPr>
        <p:txBody>
          <a:bodyPr>
            <a:normAutofit/>
          </a:bodyPr>
          <a:lstStyle/>
          <a:p>
            <a:r>
              <a:rPr lang="en-IN" dirty="0" err="1" smtClean="0"/>
              <a:t>Isuggest</a:t>
            </a:r>
            <a:r>
              <a:rPr lang="en-IN" dirty="0" smtClean="0"/>
              <a:t> - Typing as a Service</a:t>
            </a:r>
            <a:r>
              <a:rPr lang="en-IN" sz="4000" dirty="0" smtClean="0"/>
              <a:t/>
            </a:r>
            <a:br>
              <a:rPr lang="en-IN" sz="4000" dirty="0" smtClean="0"/>
            </a:br>
            <a:r>
              <a:rPr lang="en-IN" sz="4000" dirty="0"/>
              <a:t/>
            </a:r>
            <a:br>
              <a:rPr lang="en-IN" sz="4000" dirty="0"/>
            </a:br>
            <a:endParaRPr lang="en-US" sz="3600" dirty="0"/>
          </a:p>
        </p:txBody>
      </p:sp>
      <p:sp>
        <p:nvSpPr>
          <p:cNvPr id="2" name="Date Placeholder 1"/>
          <p:cNvSpPr>
            <a:spLocks noGrp="1"/>
          </p:cNvSpPr>
          <p:nvPr>
            <p:ph type="dt" sz="half" idx="10"/>
          </p:nvPr>
        </p:nvSpPr>
        <p:spPr/>
        <p:txBody>
          <a:bodyPr/>
          <a:lstStyle/>
          <a:p>
            <a:fld id="{F6720D3C-69D6-4901-951B-B3C276402450}" type="datetime1">
              <a:rPr lang="en-US" smtClean="0"/>
              <a:pPr/>
              <a:t>1/15/2015</a:t>
            </a:fld>
            <a:endParaRPr lang="en-US" dirty="0"/>
          </a:p>
        </p:txBody>
      </p:sp>
      <p:sp>
        <p:nvSpPr>
          <p:cNvPr id="3" name="Slide Number Placeholder 2"/>
          <p:cNvSpPr>
            <a:spLocks noGrp="1"/>
          </p:cNvSpPr>
          <p:nvPr>
            <p:ph type="sldNum" sz="quarter" idx="12"/>
          </p:nvPr>
        </p:nvSpPr>
        <p:spPr/>
        <p:txBody>
          <a:bodyPr/>
          <a:lstStyle/>
          <a:p>
            <a:fld id="{F7FF5485-950C-4613-9B8D-125DE7577DE6}" type="slidenum">
              <a:rPr lang="en-US" smtClean="0"/>
              <a:pPr/>
              <a:t>1</a:t>
            </a:fld>
            <a:endParaRPr lang="en-US"/>
          </a:p>
        </p:txBody>
      </p:sp>
      <p:sp>
        <p:nvSpPr>
          <p:cNvPr id="5" name="TextBox 4"/>
          <p:cNvSpPr txBox="1"/>
          <p:nvPr/>
        </p:nvSpPr>
        <p:spPr>
          <a:xfrm>
            <a:off x="4724400" y="5410200"/>
            <a:ext cx="3886200" cy="707886"/>
          </a:xfrm>
          <a:prstGeom prst="rect">
            <a:avLst/>
          </a:prstGeom>
          <a:noFill/>
        </p:spPr>
        <p:txBody>
          <a:bodyPr wrap="square" rtlCol="0">
            <a:spAutoFit/>
          </a:bodyPr>
          <a:lstStyle/>
          <a:p>
            <a:r>
              <a:rPr lang="en-IN" sz="4000" dirty="0" err="1" smtClean="0">
                <a:latin typeface="Times New Roman" pitchFamily="18" charset="0"/>
                <a:cs typeface="Times New Roman" pitchFamily="18" charset="0"/>
              </a:rPr>
              <a:t>Anubhav</a:t>
            </a:r>
            <a:r>
              <a:rPr lang="en-IN" sz="4000" dirty="0" smtClean="0">
                <a:latin typeface="Times New Roman" pitchFamily="18" charset="0"/>
                <a:cs typeface="Times New Roman" pitchFamily="18" charset="0"/>
              </a:rPr>
              <a:t> </a:t>
            </a:r>
            <a:r>
              <a:rPr lang="en-IN" sz="4000" dirty="0" err="1" smtClean="0">
                <a:latin typeface="Times New Roman" pitchFamily="18" charset="0"/>
                <a:cs typeface="Times New Roman" pitchFamily="18" charset="0"/>
              </a:rPr>
              <a:t>Pareek</a:t>
            </a:r>
            <a:endParaRPr lang="en-IN" sz="4000" dirty="0">
              <a:latin typeface="Times New Roman" pitchFamily="18" charset="0"/>
              <a:cs typeface="Times New Roman" pitchFamily="18" charset="0"/>
            </a:endParaRPr>
          </a:p>
        </p:txBody>
      </p:sp>
    </p:spTree>
    <p:extLst>
      <p:ext uri="{BB962C8B-B14F-4D97-AF65-F5344CB8AC3E}">
        <p14:creationId xmlns:p14="http://schemas.microsoft.com/office/powerpoint/2010/main" xmlns="" val="191980538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76200"/>
            <a:ext cx="70866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IN" altLang="en-US" sz="2400" b="1" dirty="0" smtClean="0"/>
              <a:t>Centre Of Excellence in Marathi language computing</a:t>
            </a:r>
            <a:endParaRPr lang="en-US" sz="2400" b="1" dirty="0"/>
          </a:p>
        </p:txBody>
      </p:sp>
      <p:sp>
        <p:nvSpPr>
          <p:cNvPr id="5" name="Content Placeholder 2"/>
          <p:cNvSpPr txBox="1">
            <a:spLocks/>
          </p:cNvSpPr>
          <p:nvPr/>
        </p:nvSpPr>
        <p:spPr>
          <a:xfrm>
            <a:off x="304800" y="1066800"/>
            <a:ext cx="8534400" cy="54102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
              <a:tabLst/>
              <a:defRPr/>
            </a:pPr>
            <a:r>
              <a:rPr kumimoji="0" lang="en-IN" altLang="en-US" sz="2000" b="0" i="0" u="none" strike="noStrike" kern="1200" cap="none" spc="0" normalizeH="0" baseline="0" noProof="0" dirty="0" smtClean="0">
                <a:ln>
                  <a:noFill/>
                </a:ln>
                <a:solidFill>
                  <a:schemeClr val="tx1"/>
                </a:solidFill>
                <a:effectLst/>
                <a:uLnTx/>
                <a:uFillTx/>
                <a:latin typeface="+mn-lt"/>
                <a:ea typeface="+mn-ea"/>
                <a:cs typeface="+mn-cs"/>
              </a:rPr>
              <a:t>The service is used in various</a:t>
            </a:r>
            <a:r>
              <a:rPr kumimoji="0" lang="en-IN" altLang="en-US" sz="2000" b="0" i="0" u="none" strike="noStrike" kern="1200" cap="none" spc="0" normalizeH="0" noProof="0" dirty="0" smtClean="0">
                <a:ln>
                  <a:noFill/>
                </a:ln>
                <a:solidFill>
                  <a:schemeClr val="tx1"/>
                </a:solidFill>
                <a:effectLst/>
                <a:uLnTx/>
                <a:uFillTx/>
                <a:latin typeface="+mn-lt"/>
                <a:ea typeface="+mn-ea"/>
                <a:cs typeface="+mn-cs"/>
              </a:rPr>
              <a:t> </a:t>
            </a:r>
            <a:r>
              <a:rPr kumimoji="0" lang="en-IN" altLang="en-US" sz="2000" b="0" i="0" u="none" strike="noStrike" kern="1200" cap="none" spc="0" normalizeH="0" baseline="0" noProof="0" dirty="0" smtClean="0">
                <a:ln>
                  <a:noFill/>
                </a:ln>
                <a:solidFill>
                  <a:schemeClr val="tx1"/>
                </a:solidFill>
                <a:effectLst/>
                <a:uLnTx/>
                <a:uFillTx/>
                <a:latin typeface="+mn-lt"/>
                <a:ea typeface="+mn-ea"/>
                <a:cs typeface="+mn-cs"/>
              </a:rPr>
              <a:t>Government of Maharashtra Websites and web applications.</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
              <a:tabLst/>
              <a:defRPr/>
            </a:pPr>
            <a:r>
              <a:rPr kumimoji="0" lang="en-IN" altLang="en-US" sz="2000" b="0" i="0" u="none" strike="noStrike" kern="1200" cap="none" spc="0" normalizeH="0" baseline="0" noProof="0" dirty="0" smtClean="0">
                <a:ln>
                  <a:noFill/>
                </a:ln>
                <a:solidFill>
                  <a:schemeClr val="tx1"/>
                </a:solidFill>
                <a:effectLst/>
                <a:uLnTx/>
                <a:uFillTx/>
                <a:latin typeface="+mn-lt"/>
                <a:ea typeface="+mn-ea"/>
                <a:cs typeface="+mn-cs"/>
              </a:rPr>
              <a:t>Transliterate the user inputted English words into Marathi words</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
              <a:tabLst/>
              <a:defRPr/>
            </a:pPr>
            <a:r>
              <a:rPr kumimoji="0" lang="en-IN" altLang="en-US" sz="2000" b="0" i="0" u="none" strike="noStrike" kern="1200" cap="none" spc="0" normalizeH="0" baseline="0" noProof="0" dirty="0" smtClean="0">
                <a:ln>
                  <a:noFill/>
                </a:ln>
                <a:solidFill>
                  <a:schemeClr val="tx1"/>
                </a:solidFill>
                <a:effectLst/>
                <a:uLnTx/>
                <a:uFillTx/>
                <a:latin typeface="+mn-lt"/>
                <a:ea typeface="+mn-ea"/>
                <a:cs typeface="+mn-cs"/>
              </a:rPr>
              <a:t> Floating Keyboard  support is also added for correction if required. </a:t>
            </a:r>
          </a:p>
          <a:p>
            <a:pPr marL="360363" indent="-360363">
              <a:buFont typeface="Wingdings" pitchFamily="2" charset="2"/>
              <a:buChar char="§"/>
            </a:pPr>
            <a:r>
              <a:rPr lang="en-US" sz="2000" dirty="0" smtClean="0"/>
              <a:t> It is used in CSC services in more than 50 certificate forms i.e. marriage                      certificate, caste certificate, death certificate etc.</a:t>
            </a:r>
          </a:p>
          <a:p>
            <a:pPr>
              <a:buFont typeface="Wingdings" pitchFamily="2" charset="2"/>
              <a:buChar char="§"/>
            </a:pPr>
            <a:r>
              <a:rPr lang="en-US" sz="2000" dirty="0" smtClean="0"/>
              <a:t>     GOM application and websites</a:t>
            </a:r>
          </a:p>
          <a:p>
            <a:pPr>
              <a:buFont typeface="Wingdings" pitchFamily="2" charset="2"/>
              <a:buChar char="§"/>
            </a:pPr>
            <a:endParaRPr lang="en-US" sz="2000" dirty="0" smtClean="0"/>
          </a:p>
          <a:p>
            <a:pPr lvl="1">
              <a:buFont typeface="Wingdings" pitchFamily="2" charset="2"/>
              <a:buChar char="ü"/>
            </a:pPr>
            <a:r>
              <a:rPr lang="en-US" sz="2000" dirty="0" smtClean="0"/>
              <a:t>Government of Maharashtra website</a:t>
            </a:r>
          </a:p>
          <a:p>
            <a:pPr lvl="1">
              <a:buFont typeface="Wingdings" pitchFamily="2" charset="2"/>
              <a:buChar char="ü"/>
            </a:pPr>
            <a:r>
              <a:rPr lang="en-US" sz="2000" dirty="0" smtClean="0"/>
              <a:t>MPSC</a:t>
            </a:r>
          </a:p>
          <a:p>
            <a:pPr lvl="1">
              <a:buFont typeface="Wingdings" pitchFamily="2" charset="2"/>
              <a:buChar char="ü"/>
            </a:pPr>
            <a:r>
              <a:rPr lang="en-US" sz="2000" dirty="0" err="1" smtClean="0"/>
              <a:t>Bindunamvali</a:t>
            </a:r>
            <a:endParaRPr lang="en-US" sz="2000" dirty="0" smtClean="0"/>
          </a:p>
          <a:p>
            <a:pPr lvl="1">
              <a:buFont typeface="Wingdings" pitchFamily="2" charset="2"/>
              <a:buChar char="ü"/>
            </a:pPr>
            <a:r>
              <a:rPr lang="en-US" sz="2000" dirty="0" smtClean="0"/>
              <a:t>MNAREGA</a:t>
            </a:r>
          </a:p>
          <a:p>
            <a:pPr lvl="1">
              <a:buFont typeface="Wingdings" pitchFamily="2" charset="2"/>
              <a:buChar char="ü"/>
            </a:pPr>
            <a:r>
              <a:rPr lang="en-US" sz="2000" dirty="0" smtClean="0"/>
              <a:t>Excise</a:t>
            </a:r>
          </a:p>
          <a:p>
            <a:pPr lvl="1">
              <a:buFont typeface="Wingdings" pitchFamily="2" charset="2"/>
              <a:buChar char="ü"/>
            </a:pPr>
            <a:r>
              <a:rPr lang="en-US" sz="2000" dirty="0" err="1" smtClean="0"/>
              <a:t>Mahaprison</a:t>
            </a:r>
            <a:r>
              <a:rPr lang="en-US" sz="2000" dirty="0" smtClean="0"/>
              <a:t> etc.</a:t>
            </a:r>
            <a:endParaRPr lang="en-IN" sz="2000" dirty="0" smtClean="0"/>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
              <a:tabLst/>
              <a:defRPr/>
            </a:pPr>
            <a:endParaRPr kumimoji="0" lang="en-IN" altLang="en-US" sz="2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Typing_Demo_-_COE_.mov">
            <a:hlinkClick r:id="" action="ppaction://media"/>
          </p:cNvPr>
          <p:cNvPicPr>
            <a:picLocks noGrp="1" noRot="1" noChangeAspect="1"/>
          </p:cNvPicPr>
          <p:nvPr>
            <p:ph idx="1"/>
            <a:videoFile r:link="rId1"/>
          </p:nvPr>
        </p:nvPicPr>
        <p:blipFill>
          <a:blip r:embed="rId3"/>
          <a:stretch>
            <a:fillRect/>
          </a:stretch>
        </p:blipFill>
        <p:spPr>
          <a:xfrm>
            <a:off x="381000" y="1066800"/>
            <a:ext cx="8229600" cy="5410200"/>
          </a:xfrm>
          <a:prstGeom prst="rect">
            <a:avLst/>
          </a:prstGeom>
        </p:spPr>
      </p:pic>
      <p:sp>
        <p:nvSpPr>
          <p:cNvPr id="8" name="Rectangle 7"/>
          <p:cNvSpPr/>
          <p:nvPr/>
        </p:nvSpPr>
        <p:spPr>
          <a:xfrm>
            <a:off x="76200" y="76200"/>
            <a:ext cx="70866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IN" altLang="en-US" sz="2400" b="1" dirty="0" smtClean="0"/>
              <a:t>Centre Of Excellence in Marathi language computing</a:t>
            </a:r>
            <a:endParaRPr lang="en-US" sz="2400" b="1" dirty="0"/>
          </a:p>
        </p:txBody>
      </p:sp>
      <p:sp>
        <p:nvSpPr>
          <p:cNvPr id="9" name="TextBox 8"/>
          <p:cNvSpPr txBox="1"/>
          <p:nvPr/>
        </p:nvSpPr>
        <p:spPr>
          <a:xfrm>
            <a:off x="1905000" y="6457890"/>
            <a:ext cx="5181600" cy="400110"/>
          </a:xfrm>
          <a:prstGeom prst="rect">
            <a:avLst/>
          </a:prstGeom>
          <a:solidFill>
            <a:schemeClr val="tx2">
              <a:lumMod val="20000"/>
              <a:lumOff val="80000"/>
            </a:schemeClr>
          </a:solidFill>
        </p:spPr>
        <p:txBody>
          <a:bodyPr wrap="square" rtlCol="0">
            <a:spAutoFit/>
          </a:bodyPr>
          <a:lstStyle/>
          <a:p>
            <a:pPr algn="ctr"/>
            <a:r>
              <a:rPr lang="en-IN" altLang="en-US" sz="2000" b="1" dirty="0" smtClean="0">
                <a:hlinkClick r:id="rId4"/>
              </a:rPr>
              <a:t>www.maharashtra.gov.in</a:t>
            </a:r>
            <a:r>
              <a:rPr lang="en-IN" altLang="en-US" sz="2000" b="1" dirty="0" smtClean="0"/>
              <a:t>  </a:t>
            </a:r>
            <a:r>
              <a:rPr lang="en-IN" altLang="en-US" sz="2000" b="1" dirty="0" smtClean="0">
                <a:sym typeface="Wingdings" pitchFamily="2" charset="2"/>
              </a:rPr>
              <a:t> Feedback section</a:t>
            </a:r>
            <a:endParaRPr lang="en-IN"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12" presetClass="entr" presetSubtype="4"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slide(fromBottom)">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10" fill="hold" display="0">
                  <p:stCondLst>
                    <p:cond delay="indefinite"/>
                  </p:stCondLst>
                  <p:endCondLst>
                    <p:cond evt="onNext" delay="0">
                      <p:tgtEl>
                        <p:sldTgt/>
                      </p:tgtEl>
                    </p:cond>
                    <p:cond evt="onPrev" delay="0">
                      <p:tgtEl>
                        <p:sldTgt/>
                      </p:tgtEl>
                    </p:cond>
                  </p:endCondLst>
                </p:cTn>
                <p:tgtEl>
                  <p:spTgt spid="7"/>
                </p:tgtEl>
              </p:cMediaNode>
            </p:video>
            <p:seq concurrent="1" nextAc="seek">
              <p:cTn id="11" restart="whenNotActive" fill="hold" evtFilter="cancelBubble" nodeType="interactiveSeq">
                <p:stCondLst>
                  <p:cond evt="onClick" delay="0">
                    <p:tgtEl>
                      <p:spTgt spid="7"/>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7"/>
                                        </p:tgtEl>
                                      </p:cBhvr>
                                    </p:cmd>
                                  </p:childTnLst>
                                </p:cTn>
                              </p:par>
                            </p:childTnLst>
                          </p:cTn>
                        </p:par>
                      </p:childTnLst>
                    </p:cTn>
                  </p:par>
                </p:childTnLst>
              </p:cTn>
              <p:nextCondLst>
                <p:cond evt="onClick" delay="0">
                  <p:tgtEl>
                    <p:spTgt spid="7"/>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p:cNvPicPr>
            <a:picLocks noChangeAspect="1"/>
          </p:cNvPicPr>
          <p:nvPr/>
        </p:nvPicPr>
        <p:blipFill>
          <a:blip r:embed="rId2">
            <a:extLst>
              <a:ext uri="{28A0092B-C50C-407E-A947-70E740481C1C}">
                <a14:useLocalDpi xmlns="" xmlns:a14="http://schemas.microsoft.com/office/drawing/2010/main" val="0"/>
              </a:ext>
            </a:extLst>
          </a:blip>
          <a:srcRect/>
          <a:stretch>
            <a:fillRect/>
          </a:stretch>
        </p:blipFill>
        <p:spPr>
          <a:xfrm>
            <a:off x="0" y="914400"/>
            <a:ext cx="7713185" cy="4800600"/>
          </a:xfrm>
          <a:prstGeom prst="rect">
            <a:avLst/>
          </a:prstGeom>
          <a:ln>
            <a:solidFill>
              <a:schemeClr val="accent2">
                <a:lumMod val="60000"/>
                <a:lumOff val="40000"/>
              </a:schemeClr>
            </a:solidFill>
          </a:ln>
        </p:spPr>
      </p:pic>
      <p:sp>
        <p:nvSpPr>
          <p:cNvPr id="7" name="Rectangle 6"/>
          <p:cNvSpPr/>
          <p:nvPr/>
        </p:nvSpPr>
        <p:spPr>
          <a:xfrm>
            <a:off x="76200" y="76200"/>
            <a:ext cx="70866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IN" altLang="en-US" sz="2400" b="1" dirty="0" smtClean="0"/>
              <a:t>Centre Of Excellence in Marathi language computing</a:t>
            </a:r>
            <a:endParaRPr lang="en-US" sz="2400" b="1" dirty="0"/>
          </a:p>
        </p:txBody>
      </p:sp>
      <p:sp>
        <p:nvSpPr>
          <p:cNvPr id="8" name="TextBox 7"/>
          <p:cNvSpPr txBox="1"/>
          <p:nvPr/>
        </p:nvSpPr>
        <p:spPr>
          <a:xfrm>
            <a:off x="0" y="1066800"/>
            <a:ext cx="3174016" cy="400110"/>
          </a:xfrm>
          <a:prstGeom prst="rect">
            <a:avLst/>
          </a:prstGeom>
          <a:solidFill>
            <a:schemeClr val="accent2">
              <a:lumMod val="60000"/>
              <a:lumOff val="40000"/>
            </a:schemeClr>
          </a:solidFill>
        </p:spPr>
        <p:txBody>
          <a:bodyPr wrap="square" rtlCol="0">
            <a:spAutoFit/>
          </a:bodyPr>
          <a:lstStyle/>
          <a:p>
            <a:pPr algn="ctr"/>
            <a:r>
              <a:rPr lang="en-IN" altLang="en-US" sz="2000" b="1" dirty="0" smtClean="0"/>
              <a:t>CSC Services forms</a:t>
            </a:r>
            <a:endParaRPr lang="en-IN" sz="2000" dirty="0"/>
          </a:p>
        </p:txBody>
      </p:sp>
      <p:pic>
        <p:nvPicPr>
          <p:cNvPr id="10" name="Picture 2"/>
          <p:cNvPicPr>
            <a:picLocks noChangeAspect="1" noChangeArrowheads="1"/>
          </p:cNvPicPr>
          <p:nvPr/>
        </p:nvPicPr>
        <p:blipFill>
          <a:blip r:embed="rId3"/>
          <a:srcRect/>
          <a:stretch>
            <a:fillRect/>
          </a:stretch>
        </p:blipFill>
        <p:spPr bwMode="auto">
          <a:xfrm>
            <a:off x="1762125" y="1905000"/>
            <a:ext cx="7381875" cy="4552950"/>
          </a:xfrm>
          <a:prstGeom prst="rect">
            <a:avLst/>
          </a:prstGeom>
          <a:noFill/>
          <a:ln w="9525">
            <a:solidFill>
              <a:schemeClr val="tx2">
                <a:lumMod val="60000"/>
                <a:lumOff val="40000"/>
              </a:schemeClr>
            </a:solidFill>
            <a:miter lim="800000"/>
            <a:headEnd/>
            <a:tailEnd/>
          </a:ln>
          <a:effectLst/>
        </p:spPr>
      </p:pic>
      <p:sp>
        <p:nvSpPr>
          <p:cNvPr id="12" name="TextBox 11"/>
          <p:cNvSpPr txBox="1"/>
          <p:nvPr/>
        </p:nvSpPr>
        <p:spPr>
          <a:xfrm>
            <a:off x="5181600" y="2057400"/>
            <a:ext cx="3174016" cy="400110"/>
          </a:xfrm>
          <a:prstGeom prst="rect">
            <a:avLst/>
          </a:prstGeom>
          <a:solidFill>
            <a:schemeClr val="tx2">
              <a:lumMod val="20000"/>
              <a:lumOff val="80000"/>
            </a:schemeClr>
          </a:solidFill>
        </p:spPr>
        <p:txBody>
          <a:bodyPr wrap="square" rtlCol="0">
            <a:spAutoFit/>
          </a:bodyPr>
          <a:lstStyle/>
          <a:p>
            <a:pPr algn="ctr"/>
            <a:r>
              <a:rPr lang="en-IN" altLang="en-US" sz="2000" b="1" dirty="0" smtClean="0"/>
              <a:t>Ration registration form</a:t>
            </a:r>
            <a:endParaRPr lang="en-IN" sz="2000"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Bottom)">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p:cNvPicPr>
            <a:picLocks noChangeAspect="1"/>
          </p:cNvPicPr>
          <p:nvPr/>
        </p:nvPicPr>
        <p:blipFill>
          <a:blip r:embed="rId2">
            <a:extLst>
              <a:ext uri="{28A0092B-C50C-407E-A947-70E740481C1C}">
                <a14:useLocalDpi xmlns="" xmlns:a14="http://schemas.microsoft.com/office/drawing/2010/main" val="0"/>
              </a:ext>
            </a:extLst>
          </a:blip>
          <a:srcRect/>
          <a:stretch>
            <a:fillRect/>
          </a:stretch>
        </p:blipFill>
        <p:spPr>
          <a:xfrm>
            <a:off x="0" y="685800"/>
            <a:ext cx="6324600" cy="5019031"/>
          </a:xfrm>
          <a:prstGeom prst="rect">
            <a:avLst/>
          </a:prstGeom>
          <a:ln>
            <a:solidFill>
              <a:schemeClr val="accent2">
                <a:lumMod val="75000"/>
              </a:schemeClr>
            </a:solidFill>
          </a:ln>
        </p:spPr>
      </p:pic>
      <p:sp>
        <p:nvSpPr>
          <p:cNvPr id="3" name="Rectangle 2"/>
          <p:cNvSpPr/>
          <p:nvPr/>
        </p:nvSpPr>
        <p:spPr>
          <a:xfrm>
            <a:off x="76200" y="76200"/>
            <a:ext cx="70866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IN" altLang="en-US" sz="2400" b="1" dirty="0" smtClean="0"/>
              <a:t>Centre Of Excellence in Marathi language computing</a:t>
            </a:r>
            <a:endParaRPr lang="en-US" sz="2400" b="1" dirty="0"/>
          </a:p>
        </p:txBody>
      </p:sp>
      <p:sp>
        <p:nvSpPr>
          <p:cNvPr id="5" name="TextBox 4"/>
          <p:cNvSpPr txBox="1"/>
          <p:nvPr/>
        </p:nvSpPr>
        <p:spPr>
          <a:xfrm>
            <a:off x="0" y="1066800"/>
            <a:ext cx="3174016" cy="400110"/>
          </a:xfrm>
          <a:prstGeom prst="rect">
            <a:avLst/>
          </a:prstGeom>
          <a:solidFill>
            <a:schemeClr val="accent2">
              <a:lumMod val="60000"/>
              <a:lumOff val="40000"/>
            </a:schemeClr>
          </a:solidFill>
        </p:spPr>
        <p:txBody>
          <a:bodyPr wrap="square" rtlCol="0">
            <a:spAutoFit/>
          </a:bodyPr>
          <a:lstStyle/>
          <a:p>
            <a:pPr algn="ctr"/>
            <a:r>
              <a:rPr lang="en-IN" altLang="en-US" sz="2000" b="1" dirty="0" smtClean="0"/>
              <a:t>GOM website</a:t>
            </a:r>
            <a:endParaRPr lang="en-IN" sz="2000" dirty="0"/>
          </a:p>
        </p:txBody>
      </p:sp>
      <p:pic>
        <p:nvPicPr>
          <p:cNvPr id="6" name="Content Placeholder 3"/>
          <p:cNvPicPr>
            <a:picLocks noChangeAspect="1"/>
          </p:cNvPicPr>
          <p:nvPr/>
        </p:nvPicPr>
        <p:blipFill>
          <a:blip r:embed="rId3">
            <a:extLst>
              <a:ext uri="{28A0092B-C50C-407E-A947-70E740481C1C}">
                <a14:useLocalDpi xmlns="" xmlns:a14="http://schemas.microsoft.com/office/drawing/2010/main" val="0"/>
              </a:ext>
            </a:extLst>
          </a:blip>
          <a:srcRect/>
          <a:stretch>
            <a:fillRect/>
          </a:stretch>
        </p:blipFill>
        <p:spPr>
          <a:xfrm>
            <a:off x="1371600" y="1624851"/>
            <a:ext cx="7772400" cy="5004549"/>
          </a:xfrm>
          <a:prstGeom prst="rect">
            <a:avLst/>
          </a:prstGeom>
          <a:ln>
            <a:solidFill>
              <a:schemeClr val="tx2">
                <a:lumMod val="60000"/>
                <a:lumOff val="40000"/>
              </a:schemeClr>
            </a:solidFill>
          </a:ln>
        </p:spPr>
      </p:pic>
      <p:sp>
        <p:nvSpPr>
          <p:cNvPr id="7" name="TextBox 6"/>
          <p:cNvSpPr txBox="1"/>
          <p:nvPr/>
        </p:nvSpPr>
        <p:spPr>
          <a:xfrm>
            <a:off x="5029200" y="2133600"/>
            <a:ext cx="3174016" cy="400110"/>
          </a:xfrm>
          <a:prstGeom prst="rect">
            <a:avLst/>
          </a:prstGeom>
          <a:solidFill>
            <a:schemeClr val="tx2">
              <a:lumMod val="20000"/>
              <a:lumOff val="80000"/>
            </a:schemeClr>
          </a:solidFill>
        </p:spPr>
        <p:txBody>
          <a:bodyPr wrap="square" rtlCol="0">
            <a:spAutoFit/>
          </a:bodyPr>
          <a:lstStyle/>
          <a:p>
            <a:pPr algn="ctr"/>
            <a:r>
              <a:rPr lang="en-IN" altLang="en-US" sz="2000" b="1" dirty="0" smtClean="0"/>
              <a:t>MPSC web portal</a:t>
            </a:r>
            <a:endParaRPr lang="en-IN"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500"/>
                                        <p:tgtEl>
                                          <p:spTgt spid="6"/>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slide(fromBottom)">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 y="76200"/>
            <a:ext cx="70866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IN" altLang="en-US" sz="2400" b="1" dirty="0" smtClean="0"/>
              <a:t>Centre Of Excellence in Marathi language computing</a:t>
            </a:r>
            <a:endParaRPr lang="en-US" sz="2400" b="1" dirty="0"/>
          </a:p>
        </p:txBody>
      </p:sp>
      <p:sp>
        <p:nvSpPr>
          <p:cNvPr id="4" name="TextBox 3"/>
          <p:cNvSpPr txBox="1"/>
          <p:nvPr/>
        </p:nvSpPr>
        <p:spPr>
          <a:xfrm>
            <a:off x="2895600" y="1447800"/>
            <a:ext cx="3174016" cy="400110"/>
          </a:xfrm>
          <a:prstGeom prst="rect">
            <a:avLst/>
          </a:prstGeom>
          <a:solidFill>
            <a:schemeClr val="accent2">
              <a:lumMod val="60000"/>
              <a:lumOff val="40000"/>
            </a:schemeClr>
          </a:solidFill>
        </p:spPr>
        <p:txBody>
          <a:bodyPr wrap="square" rtlCol="0">
            <a:spAutoFit/>
          </a:bodyPr>
          <a:lstStyle/>
          <a:p>
            <a:pPr algn="ctr"/>
            <a:r>
              <a:rPr lang="en-IN" altLang="en-US" sz="2000" b="1" dirty="0" smtClean="0"/>
              <a:t>Registration Page</a:t>
            </a:r>
            <a:endParaRPr lang="en-IN" sz="2000" dirty="0"/>
          </a:p>
        </p:txBody>
      </p:sp>
      <p:pic>
        <p:nvPicPr>
          <p:cNvPr id="8193" name="Picture 1"/>
          <p:cNvPicPr>
            <a:picLocks noChangeAspect="1" noChangeArrowheads="1"/>
          </p:cNvPicPr>
          <p:nvPr/>
        </p:nvPicPr>
        <p:blipFill>
          <a:blip r:embed="rId3"/>
          <a:srcRect/>
          <a:stretch>
            <a:fillRect/>
          </a:stretch>
        </p:blipFill>
        <p:spPr bwMode="auto">
          <a:xfrm>
            <a:off x="685800" y="914400"/>
            <a:ext cx="7572375" cy="54292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990600"/>
            <a:ext cx="4419600" cy="400110"/>
          </a:xfrm>
          <a:prstGeom prst="rect">
            <a:avLst/>
          </a:prstGeom>
        </p:spPr>
        <p:txBody>
          <a:bodyPr wrap="square">
            <a:spAutoFit/>
          </a:bodyPr>
          <a:lstStyle/>
          <a:p>
            <a:r>
              <a:rPr lang="en-US" sz="2000" b="1" dirty="0" smtClean="0"/>
              <a:t>Localization Analysis checklist</a:t>
            </a:r>
            <a:endParaRPr lang="en-IN" sz="2000" b="1" dirty="0"/>
          </a:p>
        </p:txBody>
      </p:sp>
      <p:sp>
        <p:nvSpPr>
          <p:cNvPr id="3" name="Rectangle 2"/>
          <p:cNvSpPr/>
          <p:nvPr/>
        </p:nvSpPr>
        <p:spPr>
          <a:xfrm>
            <a:off x="76200" y="76200"/>
            <a:ext cx="70866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IN" altLang="en-US" sz="2400" b="1" dirty="0" smtClean="0"/>
              <a:t>Centre Of Excellence in Marathi language computing</a:t>
            </a:r>
            <a:endParaRPr lang="en-US" sz="2400" b="1" dirty="0"/>
          </a:p>
        </p:txBody>
      </p:sp>
      <p:sp>
        <p:nvSpPr>
          <p:cNvPr id="5" name="Content Placeholder 4"/>
          <p:cNvSpPr>
            <a:spLocks noGrp="1"/>
          </p:cNvSpPr>
          <p:nvPr>
            <p:ph idx="1"/>
          </p:nvPr>
        </p:nvSpPr>
        <p:spPr/>
        <p:txBody>
          <a:bodyPr>
            <a:normAutofit fontScale="92500"/>
          </a:bodyPr>
          <a:lstStyle/>
          <a:p>
            <a:pPr>
              <a:buFont typeface="Wingdings" pitchFamily="2" charset="2"/>
              <a:buChar char="§"/>
            </a:pPr>
            <a:r>
              <a:rPr lang="en-US" sz="2400" dirty="0" smtClean="0"/>
              <a:t>Various GOM websites are analyzed against localization checklist </a:t>
            </a:r>
          </a:p>
          <a:p>
            <a:pPr>
              <a:buFont typeface="Wingdings" pitchFamily="2" charset="2"/>
              <a:buChar char="§"/>
            </a:pPr>
            <a:r>
              <a:rPr lang="en-US" sz="2400" dirty="0" smtClean="0"/>
              <a:t>There are total 23 points in localization checklist. Some as follows</a:t>
            </a:r>
          </a:p>
          <a:p>
            <a:pPr>
              <a:buNone/>
            </a:pPr>
            <a:endParaRPr lang="en-US" sz="2400" dirty="0" smtClean="0"/>
          </a:p>
          <a:p>
            <a:pPr lvl="1">
              <a:buFont typeface="Wingdings" pitchFamily="2" charset="2"/>
              <a:buChar char="ü"/>
            </a:pPr>
            <a:r>
              <a:rPr lang="en-IN" sz="2400" dirty="0" smtClean="0"/>
              <a:t>Default Homepage (Landing page) should be in Marathi</a:t>
            </a:r>
          </a:p>
          <a:p>
            <a:pPr lvl="1">
              <a:buFont typeface="Wingdings" pitchFamily="2" charset="2"/>
              <a:buChar char="ü"/>
            </a:pPr>
            <a:r>
              <a:rPr lang="en-IN" sz="2400" dirty="0" smtClean="0"/>
              <a:t>Content should be in Unicode only</a:t>
            </a:r>
          </a:p>
          <a:p>
            <a:pPr lvl="1">
              <a:buFont typeface="Wingdings" pitchFamily="2" charset="2"/>
              <a:buChar char="ü"/>
            </a:pPr>
            <a:r>
              <a:rPr lang="en-IN" sz="2400" dirty="0" smtClean="0"/>
              <a:t>All Page titles should be in Marathi</a:t>
            </a:r>
          </a:p>
          <a:p>
            <a:pPr lvl="1">
              <a:buFont typeface="Wingdings" pitchFamily="2" charset="2"/>
              <a:buChar char="ü"/>
            </a:pPr>
            <a:r>
              <a:rPr lang="en-IN" sz="2400" dirty="0" smtClean="0"/>
              <a:t>All frequently used words(Menu title etc.)should be used from Recommended Marathi Word List</a:t>
            </a:r>
          </a:p>
          <a:p>
            <a:pPr lvl="1">
              <a:buFont typeface="Wingdings" pitchFamily="2" charset="2"/>
              <a:buChar char="ü"/>
            </a:pPr>
            <a:r>
              <a:rPr lang="en-IN" sz="2400" dirty="0" smtClean="0"/>
              <a:t>Usage of Rupee symbol mandatory</a:t>
            </a:r>
          </a:p>
          <a:p>
            <a:pPr lvl="1">
              <a:buFont typeface="Wingdings" pitchFamily="2" charset="2"/>
              <a:buChar char="ü"/>
            </a:pPr>
            <a:r>
              <a:rPr lang="en-IN" sz="2400" dirty="0" smtClean="0"/>
              <a:t>Marathi Font is standardised as per Government GR Nov 2009</a:t>
            </a:r>
          </a:p>
          <a:p>
            <a:endParaRPr lang="en-IN"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buFont typeface="Wingdings" pitchFamily="2" charset="2"/>
              <a:buChar char="§"/>
            </a:pPr>
            <a:r>
              <a:rPr lang="en-IN" sz="2200" dirty="0" smtClean="0"/>
              <a:t>GIST Database Converter utility converts data from English to Marathi in SQL Databases. The utility provides the user with the option of connecting with the desired SQL server database on the network and then select the tables as well as desired columns in the tables that need to be converted from English to Marathi.</a:t>
            </a:r>
          </a:p>
          <a:p>
            <a:pPr algn="just"/>
            <a:endParaRPr lang="en-IN" sz="2200" dirty="0" smtClean="0"/>
          </a:p>
          <a:p>
            <a:pPr algn="just">
              <a:buFont typeface="Wingdings" pitchFamily="2" charset="2"/>
              <a:buChar char="§"/>
            </a:pPr>
            <a:r>
              <a:rPr lang="en-US" sz="2200" dirty="0" err="1" smtClean="0"/>
              <a:t>Golu</a:t>
            </a:r>
            <a:r>
              <a:rPr lang="en-US" sz="2200" dirty="0" smtClean="0"/>
              <a:t> Cleaner cleans the </a:t>
            </a:r>
            <a:r>
              <a:rPr lang="en-US" sz="2200" dirty="0" err="1" smtClean="0"/>
              <a:t>Golu</a:t>
            </a:r>
            <a:r>
              <a:rPr lang="en-US" sz="2200" dirty="0" smtClean="0"/>
              <a:t> character from the database and generates a report which contains  information like from which  row and column </a:t>
            </a:r>
            <a:r>
              <a:rPr lang="en-US" sz="2200" dirty="0" err="1" smtClean="0"/>
              <a:t>Golu</a:t>
            </a:r>
            <a:r>
              <a:rPr lang="en-US" sz="2200" dirty="0" smtClean="0"/>
              <a:t> is found and cleaned</a:t>
            </a:r>
            <a:endParaRPr lang="en-IN" sz="2200" dirty="0"/>
          </a:p>
        </p:txBody>
      </p:sp>
      <p:sp>
        <p:nvSpPr>
          <p:cNvPr id="5" name="Rectangle 4"/>
          <p:cNvSpPr/>
          <p:nvPr/>
        </p:nvSpPr>
        <p:spPr>
          <a:xfrm>
            <a:off x="76200" y="76200"/>
            <a:ext cx="70866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IN" altLang="en-US" sz="2400" b="1" dirty="0" smtClean="0"/>
              <a:t>Centre Of Excellence in Marathi language computing</a:t>
            </a:r>
            <a:endParaRPr lang="en-US" sz="2400" b="1" dirty="0"/>
          </a:p>
        </p:txBody>
      </p:sp>
      <p:sp>
        <p:nvSpPr>
          <p:cNvPr id="6" name="Rectangle 5"/>
          <p:cNvSpPr/>
          <p:nvPr/>
        </p:nvSpPr>
        <p:spPr>
          <a:xfrm>
            <a:off x="685800" y="990600"/>
            <a:ext cx="4419600" cy="400110"/>
          </a:xfrm>
          <a:prstGeom prst="rect">
            <a:avLst/>
          </a:prstGeom>
        </p:spPr>
        <p:txBody>
          <a:bodyPr wrap="square">
            <a:spAutoFit/>
          </a:bodyPr>
          <a:lstStyle/>
          <a:p>
            <a:r>
              <a:rPr lang="en-US" sz="2000" b="1" dirty="0" smtClean="0"/>
              <a:t>Localization Analysis checklist</a:t>
            </a:r>
            <a:endParaRPr lang="en-IN" sz="2000"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4191000" cy="427038"/>
          </a:xfrm>
        </p:spPr>
        <p:txBody>
          <a:bodyPr>
            <a:noAutofit/>
          </a:bodyPr>
          <a:lstStyle/>
          <a:p>
            <a:r>
              <a:rPr lang="en-US" sz="2000" b="1" dirty="0" smtClean="0">
                <a:latin typeface="+mn-lt"/>
              </a:rPr>
              <a:t>Database </a:t>
            </a:r>
            <a:r>
              <a:rPr lang="en-US" sz="2000" b="1" dirty="0" smtClean="0"/>
              <a:t>Converter </a:t>
            </a:r>
            <a:r>
              <a:rPr lang="en-US" sz="2000" b="1" dirty="0" smtClean="0">
                <a:latin typeface="+mn-lt"/>
              </a:rPr>
              <a:t>and </a:t>
            </a:r>
            <a:r>
              <a:rPr lang="en-US" sz="2000" b="1" dirty="0" err="1" smtClean="0">
                <a:latin typeface="+mn-lt"/>
              </a:rPr>
              <a:t>Golu</a:t>
            </a:r>
            <a:r>
              <a:rPr lang="en-US" sz="2000" b="1" dirty="0" smtClean="0">
                <a:latin typeface="+mn-lt"/>
              </a:rPr>
              <a:t> cleaner</a:t>
            </a:r>
            <a:r>
              <a:rPr lang="en-IN" sz="2000" dirty="0" smtClean="0">
                <a:latin typeface="+mn-lt"/>
              </a:rPr>
              <a:t/>
            </a:r>
            <a:br>
              <a:rPr lang="en-IN" sz="2000" dirty="0" smtClean="0">
                <a:latin typeface="+mn-lt"/>
              </a:rPr>
            </a:br>
            <a:endParaRPr lang="en-IN" sz="2000" dirty="0">
              <a:latin typeface="+mn-lt"/>
            </a:endParaRPr>
          </a:p>
        </p:txBody>
      </p:sp>
      <p:sp>
        <p:nvSpPr>
          <p:cNvPr id="3" name="Content Placeholder 2"/>
          <p:cNvSpPr>
            <a:spLocks noGrp="1"/>
          </p:cNvSpPr>
          <p:nvPr>
            <p:ph idx="1"/>
          </p:nvPr>
        </p:nvSpPr>
        <p:spPr/>
        <p:txBody>
          <a:bodyPr>
            <a:normAutofit/>
          </a:bodyPr>
          <a:lstStyle/>
          <a:p>
            <a:pPr algn="just">
              <a:buFont typeface="Wingdings" pitchFamily="2" charset="2"/>
              <a:buChar char="§"/>
            </a:pPr>
            <a:r>
              <a:rPr lang="en-IN" sz="2000" dirty="0" smtClean="0"/>
              <a:t>GIST Database </a:t>
            </a:r>
            <a:r>
              <a:rPr lang="en-US" sz="2000" dirty="0" smtClean="0"/>
              <a:t>Converter</a:t>
            </a:r>
            <a:r>
              <a:rPr lang="en-US" sz="2000" b="1" dirty="0" smtClean="0"/>
              <a:t> </a:t>
            </a:r>
            <a:r>
              <a:rPr lang="en-IN" sz="2000" dirty="0" smtClean="0"/>
              <a:t>utility converts data from English to Marathi in SQL Databases. The utility provides the user with the option of connecting with the desired SQL server database on the network and then select the tables as well as desired columns in the tables that need to be converted from English to Marathi.</a:t>
            </a:r>
          </a:p>
          <a:p>
            <a:pPr algn="just">
              <a:buFont typeface="Wingdings" pitchFamily="2" charset="2"/>
              <a:buChar char="§"/>
            </a:pPr>
            <a:endParaRPr lang="en-IN" sz="2000" dirty="0" smtClean="0"/>
          </a:p>
          <a:p>
            <a:pPr algn="just">
              <a:buFont typeface="Wingdings" pitchFamily="2" charset="2"/>
              <a:buChar char="§"/>
            </a:pPr>
            <a:r>
              <a:rPr lang="en-US" sz="2000" dirty="0" err="1" smtClean="0"/>
              <a:t>Golu</a:t>
            </a:r>
            <a:r>
              <a:rPr lang="en-US" sz="2000" dirty="0" smtClean="0"/>
              <a:t> Cleaner cleans the </a:t>
            </a:r>
            <a:r>
              <a:rPr lang="en-US" sz="2000" dirty="0" err="1" smtClean="0"/>
              <a:t>Golu</a:t>
            </a:r>
            <a:r>
              <a:rPr lang="en-US" sz="2000" dirty="0" smtClean="0"/>
              <a:t> character from the database and generates a report which contains  information like from which  row and column </a:t>
            </a:r>
            <a:r>
              <a:rPr lang="en-US" sz="2000" dirty="0" err="1" smtClean="0"/>
              <a:t>Golu</a:t>
            </a:r>
            <a:r>
              <a:rPr lang="en-US" sz="2000" dirty="0" smtClean="0"/>
              <a:t> is found and cleaned.</a:t>
            </a:r>
            <a:endParaRPr lang="en-IN" sz="2000" dirty="0"/>
          </a:p>
        </p:txBody>
      </p:sp>
      <p:sp>
        <p:nvSpPr>
          <p:cNvPr id="5" name="Rectangle 4"/>
          <p:cNvSpPr/>
          <p:nvPr/>
        </p:nvSpPr>
        <p:spPr>
          <a:xfrm>
            <a:off x="76200" y="76200"/>
            <a:ext cx="70866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IN" altLang="en-US" sz="2400" b="1" dirty="0" smtClean="0"/>
              <a:t>Centre Of Excellence in Marathi language computing</a:t>
            </a:r>
            <a:endParaRPr lang="en-US" sz="2400"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6"/>
          <p:cNvPicPr>
            <a:picLocks noGrp="1" noChangeAspect="1"/>
          </p:cNvPicPr>
          <p:nvPr>
            <p:ph idx="1"/>
          </p:nvPr>
        </p:nvPicPr>
        <p:blipFill>
          <a:blip r:embed="rId2">
            <a:extLst>
              <a:ext uri="{28A0092B-C50C-407E-A947-70E740481C1C}">
                <a14:useLocalDpi xmlns="" xmlns:a14="http://schemas.microsoft.com/office/drawing/2010/main" val="0"/>
              </a:ext>
            </a:extLst>
          </a:blip>
          <a:srcRect/>
          <a:stretch>
            <a:fillRect/>
          </a:stretch>
        </p:blipFill>
        <p:spPr>
          <a:xfrm>
            <a:off x="914400" y="1600200"/>
            <a:ext cx="7086600" cy="5105400"/>
          </a:xfrm>
        </p:spPr>
      </p:pic>
      <p:sp>
        <p:nvSpPr>
          <p:cNvPr id="6" name="Rectangle 5"/>
          <p:cNvSpPr/>
          <p:nvPr/>
        </p:nvSpPr>
        <p:spPr>
          <a:xfrm>
            <a:off x="76200" y="76200"/>
            <a:ext cx="70866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IN" altLang="en-US" sz="2400" b="1" dirty="0" smtClean="0"/>
              <a:t>Centre Of Excellence in Marathi language computing</a:t>
            </a:r>
            <a:endParaRPr lang="en-US" sz="2400" b="1" dirty="0"/>
          </a:p>
        </p:txBody>
      </p:sp>
      <p:sp>
        <p:nvSpPr>
          <p:cNvPr id="7" name="TextBox 6"/>
          <p:cNvSpPr txBox="1"/>
          <p:nvPr/>
        </p:nvSpPr>
        <p:spPr>
          <a:xfrm>
            <a:off x="914400" y="914400"/>
            <a:ext cx="3048000" cy="400110"/>
          </a:xfrm>
          <a:prstGeom prst="rect">
            <a:avLst/>
          </a:prstGeom>
          <a:noFill/>
        </p:spPr>
        <p:txBody>
          <a:bodyPr wrap="square" rtlCol="0">
            <a:spAutoFit/>
          </a:bodyPr>
          <a:lstStyle/>
          <a:p>
            <a:r>
              <a:rPr lang="en-US" sz="2000" b="1" dirty="0" smtClean="0"/>
              <a:t>Database Converter Tool</a:t>
            </a:r>
            <a:endParaRPr lang="en-IN" sz="2000"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buFont typeface="Wingdings" pitchFamily="2" charset="2"/>
              <a:buChar char="§"/>
            </a:pPr>
            <a:r>
              <a:rPr lang="en-US" sz="2200" dirty="0" smtClean="0"/>
              <a:t>It is used in UID  state center , Department Of Cooperation , Fisheries  Department  for converting large database from English to Marathi and vice versa.</a:t>
            </a:r>
          </a:p>
          <a:p>
            <a:pPr algn="just"/>
            <a:endParaRPr lang="en-US" sz="2200" dirty="0" smtClean="0"/>
          </a:p>
          <a:p>
            <a:pPr algn="just"/>
            <a:endParaRPr lang="en-US" sz="2200" dirty="0" smtClean="0"/>
          </a:p>
          <a:p>
            <a:pPr algn="just">
              <a:buFont typeface="Wingdings" pitchFamily="2" charset="2"/>
              <a:buChar char="§"/>
            </a:pPr>
            <a:r>
              <a:rPr lang="en-US" sz="2200" dirty="0" smtClean="0"/>
              <a:t>It is used in UID and E-service department for cleaning the </a:t>
            </a:r>
            <a:r>
              <a:rPr lang="en-US" sz="2200" dirty="0" err="1" smtClean="0"/>
              <a:t>Golu</a:t>
            </a:r>
            <a:r>
              <a:rPr lang="en-US" sz="2200" dirty="0" smtClean="0"/>
              <a:t> character from the respective  database.  </a:t>
            </a:r>
            <a:endParaRPr lang="en-IN" sz="2200" dirty="0" smtClean="0"/>
          </a:p>
          <a:p>
            <a:endParaRPr lang="en-IN" dirty="0"/>
          </a:p>
        </p:txBody>
      </p:sp>
      <p:sp>
        <p:nvSpPr>
          <p:cNvPr id="4" name="Rectangle 3"/>
          <p:cNvSpPr/>
          <p:nvPr/>
        </p:nvSpPr>
        <p:spPr>
          <a:xfrm>
            <a:off x="76200" y="76200"/>
            <a:ext cx="70866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IN" altLang="en-US" sz="2400" b="1" dirty="0" smtClean="0"/>
              <a:t>Centre Of Excellence in Marathi language computing</a:t>
            </a:r>
            <a:endParaRPr lang="en-US" sz="2400" b="1" dirty="0"/>
          </a:p>
        </p:txBody>
      </p:sp>
      <p:sp>
        <p:nvSpPr>
          <p:cNvPr id="6" name="TextBox 5"/>
          <p:cNvSpPr txBox="1"/>
          <p:nvPr/>
        </p:nvSpPr>
        <p:spPr>
          <a:xfrm>
            <a:off x="914400" y="914400"/>
            <a:ext cx="2667000" cy="400110"/>
          </a:xfrm>
          <a:prstGeom prst="rect">
            <a:avLst/>
          </a:prstGeom>
          <a:noFill/>
        </p:spPr>
        <p:txBody>
          <a:bodyPr wrap="square" rtlCol="0">
            <a:spAutoFit/>
          </a:bodyPr>
          <a:lstStyle/>
          <a:p>
            <a:r>
              <a:rPr lang="en-US" sz="2000" b="1" dirty="0" smtClean="0"/>
              <a:t>Deployment in GOM</a:t>
            </a:r>
            <a:endParaRPr lang="en-IN" sz="20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1"/>
          <p:cNvSpPr txBox="1">
            <a:spLocks noChangeArrowheads="1"/>
          </p:cNvSpPr>
          <p:nvPr/>
        </p:nvSpPr>
        <p:spPr bwMode="auto">
          <a:xfrm>
            <a:off x="533400" y="1066800"/>
            <a:ext cx="8305800" cy="556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90000" tIns="46800" rIns="90000" bIns="46800"/>
          <a:lstStyle>
            <a:lvl1pPr eaLnBrk="0" hangingPunct="0">
              <a:spcBef>
                <a:spcPct val="20000"/>
              </a:spcBef>
              <a:buFont typeface="Arial" pitchFamily="34" charset="0"/>
              <a:buChar char="•"/>
              <a:defRPr sz="3200">
                <a:solidFill>
                  <a:schemeClr val="tx1"/>
                </a:solidFill>
                <a:latin typeface="Calibri" pitchFamily="34" charset="0"/>
              </a:defRPr>
            </a:lvl1pPr>
            <a:lvl2pPr marL="403225" eaLnBrk="0" hangingPunct="0">
              <a:spcBef>
                <a:spcPct val="20000"/>
              </a:spcBef>
              <a:buFont typeface="Arial" pitchFamily="34" charset="0"/>
              <a:buChar char="–"/>
              <a:defRPr sz="2800">
                <a:solidFill>
                  <a:schemeClr val="tx1"/>
                </a:solidFill>
                <a:latin typeface="Calibri" pitchFamily="34" charset="0"/>
              </a:defRPr>
            </a:lvl2pPr>
            <a:lvl3pPr marL="1149350" indent="-285750" eaLnBrk="0" hangingPunct="0">
              <a:spcBef>
                <a:spcPct val="20000"/>
              </a:spcBef>
              <a:buFont typeface="Arial" pitchFamily="34" charset="0"/>
              <a:buChar char="•"/>
              <a:defRPr sz="2400">
                <a:solidFill>
                  <a:schemeClr val="tx1"/>
                </a:solidFill>
                <a:latin typeface="Calibri" pitchFamily="34" charset="0"/>
              </a:defRPr>
            </a:lvl3pPr>
            <a:lvl4pPr eaLnBrk="0" hangingPunct="0">
              <a:spcBef>
                <a:spcPct val="20000"/>
              </a:spcBef>
              <a:buFont typeface="Arial" pitchFamily="34" charset="0"/>
              <a:buChar char="–"/>
              <a:defRPr sz="2000">
                <a:solidFill>
                  <a:schemeClr val="tx1"/>
                </a:solidFill>
                <a:latin typeface="Calibri" pitchFamily="34" charset="0"/>
              </a:defRPr>
            </a:lvl4pPr>
            <a:lvl5pPr eaLnBrk="0" hangingPunct="0">
              <a:spcBef>
                <a:spcPct val="20000"/>
              </a:spcBef>
              <a:buFont typeface="Arial" pitchFamily="34" charset="0"/>
              <a:buChar char="»"/>
              <a:defRPr sz="2000">
                <a:solidFill>
                  <a:schemeClr val="tx1"/>
                </a:solidFill>
                <a:latin typeface="Calibri" pitchFamily="34" charset="0"/>
              </a:defRPr>
            </a:lvl5pPr>
            <a:lvl6pPr marL="25146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lvl="1" eaLnBrk="1" hangingPunct="1">
              <a:spcBef>
                <a:spcPct val="0"/>
              </a:spcBef>
              <a:buSzTx/>
              <a:buFont typeface="Wingdings" pitchFamily="2" charset="2"/>
              <a:buChar char="§"/>
            </a:pPr>
            <a:r>
              <a:rPr lang="en-US" altLang="en-US" sz="2000" dirty="0" smtClean="0"/>
              <a:t> Support of  Indian languages </a:t>
            </a:r>
          </a:p>
          <a:p>
            <a:pPr lvl="1" eaLnBrk="1" hangingPunct="1">
              <a:spcBef>
                <a:spcPct val="0"/>
              </a:spcBef>
              <a:buSzTx/>
              <a:buFont typeface="Wingdings" pitchFamily="2" charset="2"/>
              <a:buChar char="§"/>
            </a:pPr>
            <a:endParaRPr lang="en-US" altLang="en-US" sz="2000" dirty="0" smtClean="0"/>
          </a:p>
          <a:p>
            <a:pPr lvl="1" eaLnBrk="1" hangingPunct="1">
              <a:spcBef>
                <a:spcPct val="0"/>
              </a:spcBef>
              <a:buSzTx/>
              <a:buFont typeface="Wingdings" pitchFamily="2" charset="2"/>
              <a:buChar char="§"/>
            </a:pPr>
            <a:r>
              <a:rPr lang="en-US" altLang="en-US" sz="2000" dirty="0" smtClean="0"/>
              <a:t> Intelligent </a:t>
            </a:r>
            <a:r>
              <a:rPr lang="en-US" altLang="en-US" sz="2000" dirty="0"/>
              <a:t>suggestion based component for typing in Indian Languages </a:t>
            </a:r>
            <a:r>
              <a:rPr lang="en-US" altLang="en-US" sz="2000" dirty="0" smtClean="0"/>
              <a:t>  </a:t>
            </a:r>
          </a:p>
          <a:p>
            <a:pPr lvl="1" eaLnBrk="1" hangingPunct="1">
              <a:spcBef>
                <a:spcPct val="0"/>
              </a:spcBef>
              <a:buSzTx/>
              <a:buNone/>
            </a:pPr>
            <a:r>
              <a:rPr lang="en-US" altLang="en-US" sz="2000" dirty="0" smtClean="0"/>
              <a:t>   on Web</a:t>
            </a:r>
          </a:p>
          <a:p>
            <a:pPr lvl="1" eaLnBrk="1" hangingPunct="1">
              <a:spcBef>
                <a:spcPct val="0"/>
              </a:spcBef>
              <a:buSzTx/>
              <a:buNone/>
            </a:pPr>
            <a:r>
              <a:rPr lang="en-US" altLang="en-US" sz="2000" dirty="0" smtClean="0"/>
              <a:t>e.g. 	</a:t>
            </a:r>
            <a:r>
              <a:rPr lang="en-US" altLang="en-US" sz="1800" dirty="0" smtClean="0"/>
              <a:t>Bharat  - </a:t>
            </a:r>
            <a:r>
              <a:rPr lang="hi-IN" sz="1800" b="1" dirty="0" smtClean="0"/>
              <a:t>भारत</a:t>
            </a:r>
            <a:r>
              <a:rPr lang="en-US" sz="1800" b="1" dirty="0" smtClean="0"/>
              <a:t> , </a:t>
            </a:r>
            <a:r>
              <a:rPr lang="hi-IN" sz="1800" b="1" dirty="0" smtClean="0"/>
              <a:t>भरत</a:t>
            </a:r>
            <a:endParaRPr lang="en-IN" sz="1800" b="1" dirty="0" smtClean="0"/>
          </a:p>
          <a:p>
            <a:pPr lvl="1" eaLnBrk="1" hangingPunct="1">
              <a:spcBef>
                <a:spcPct val="0"/>
              </a:spcBef>
              <a:buSzTx/>
              <a:buNone/>
            </a:pPr>
            <a:endParaRPr lang="en-IN" sz="2000" dirty="0" smtClean="0"/>
          </a:p>
          <a:p>
            <a:pPr lvl="1" eaLnBrk="1" hangingPunct="1">
              <a:spcBef>
                <a:spcPct val="0"/>
              </a:spcBef>
              <a:buSzTx/>
              <a:buFont typeface="Wingdings" pitchFamily="2" charset="2"/>
              <a:buChar char="§"/>
            </a:pPr>
            <a:r>
              <a:rPr lang="en-US" altLang="en-US" sz="2000" dirty="0" smtClean="0"/>
              <a:t> Translation of Address text along with handling of complex alphanumeric      characters present in typical address string</a:t>
            </a:r>
          </a:p>
          <a:p>
            <a:pPr lvl="1" eaLnBrk="1" hangingPunct="1">
              <a:spcBef>
                <a:spcPct val="0"/>
              </a:spcBef>
              <a:buSzTx/>
              <a:buNone/>
            </a:pPr>
            <a:r>
              <a:rPr lang="en-US" altLang="en-US" sz="2000" dirty="0" smtClean="0"/>
              <a:t>e.g.  </a:t>
            </a:r>
          </a:p>
          <a:p>
            <a:pPr lvl="1" eaLnBrk="1" hangingPunct="1">
              <a:spcBef>
                <a:spcPct val="0"/>
              </a:spcBef>
              <a:buSzTx/>
              <a:buNone/>
            </a:pPr>
            <a:r>
              <a:rPr lang="en-US" altLang="en-US" sz="2000" dirty="0" smtClean="0"/>
              <a:t> </a:t>
            </a:r>
            <a:r>
              <a:rPr lang="en-US" altLang="en-US" sz="1800" dirty="0" smtClean="0"/>
              <a:t>4</a:t>
            </a:r>
            <a:r>
              <a:rPr lang="en-US" altLang="en-US" sz="1800" baseline="30000" dirty="0" smtClean="0"/>
              <a:t>th</a:t>
            </a:r>
            <a:r>
              <a:rPr lang="en-US" altLang="en-US" sz="1800" dirty="0" smtClean="0"/>
              <a:t> Floor, RMZ </a:t>
            </a:r>
            <a:r>
              <a:rPr lang="en-US" altLang="en-US" sz="1800" dirty="0" err="1" smtClean="0"/>
              <a:t>Westend</a:t>
            </a:r>
            <a:r>
              <a:rPr lang="en-US" altLang="en-US" sz="1800" dirty="0" smtClean="0"/>
              <a:t> Centre 3, </a:t>
            </a:r>
            <a:r>
              <a:rPr lang="en-US" altLang="en-US" sz="1800" dirty="0" err="1" smtClean="0"/>
              <a:t>Nagras</a:t>
            </a:r>
            <a:r>
              <a:rPr lang="en-US" altLang="en-US" sz="1800" dirty="0" smtClean="0"/>
              <a:t> road, near reliance mart, </a:t>
            </a:r>
            <a:r>
              <a:rPr lang="en-US" altLang="en-US" sz="1800" dirty="0" err="1" smtClean="0"/>
              <a:t>Pune</a:t>
            </a:r>
            <a:r>
              <a:rPr lang="en-US" altLang="en-US" sz="1800" dirty="0" smtClean="0"/>
              <a:t> </a:t>
            </a:r>
          </a:p>
          <a:p>
            <a:pPr lvl="1" eaLnBrk="1" hangingPunct="1">
              <a:spcBef>
                <a:spcPct val="0"/>
              </a:spcBef>
              <a:buSzTx/>
              <a:buNone/>
            </a:pPr>
            <a:r>
              <a:rPr lang="en-US" altLang="en-US" sz="1800" b="1" dirty="0" smtClean="0"/>
              <a:t>4TH </a:t>
            </a:r>
            <a:r>
              <a:rPr lang="hi-IN" altLang="en-US" sz="1800" b="1" dirty="0" smtClean="0"/>
              <a:t>फ़्लोर, आरएमज़ेड वेस्टेन्ड सेंटर 3, नागरस रोड, रिलांयस मार्ट के निकट, पुणे </a:t>
            </a:r>
            <a:endParaRPr lang="en-US" altLang="en-US" sz="1800" b="1" dirty="0"/>
          </a:p>
          <a:p>
            <a:pPr lvl="1" eaLnBrk="1" hangingPunct="1">
              <a:spcBef>
                <a:spcPct val="0"/>
              </a:spcBef>
              <a:buSzTx/>
              <a:buFont typeface="Wingdings" pitchFamily="2" charset="2"/>
              <a:buChar char="§"/>
            </a:pPr>
            <a:endParaRPr lang="en-US" altLang="en-US" sz="2000" dirty="0"/>
          </a:p>
          <a:p>
            <a:pPr lvl="1" eaLnBrk="1" hangingPunct="1">
              <a:spcBef>
                <a:spcPct val="0"/>
              </a:spcBef>
              <a:buSzTx/>
              <a:buFont typeface="Wingdings" pitchFamily="2" charset="2"/>
              <a:buChar char="§"/>
            </a:pPr>
            <a:r>
              <a:rPr lang="en-US" altLang="en-US" sz="2000" dirty="0" smtClean="0"/>
              <a:t> Backed </a:t>
            </a:r>
            <a:r>
              <a:rPr lang="en-US" altLang="en-US" sz="2000" dirty="0"/>
              <a:t>up by enhanced transliteration engine</a:t>
            </a:r>
          </a:p>
          <a:p>
            <a:pPr lvl="1" eaLnBrk="1" hangingPunct="1">
              <a:spcBef>
                <a:spcPct val="0"/>
              </a:spcBef>
              <a:buSzTx/>
              <a:buFont typeface="Wingdings" pitchFamily="2" charset="2"/>
              <a:buChar char="§"/>
            </a:pPr>
            <a:endParaRPr lang="en-US" altLang="en-US" sz="2000" dirty="0"/>
          </a:p>
          <a:p>
            <a:pPr lvl="1" eaLnBrk="1" hangingPunct="1">
              <a:spcBef>
                <a:spcPct val="0"/>
              </a:spcBef>
              <a:buSzTx/>
              <a:buFont typeface="Wingdings" pitchFamily="2" charset="2"/>
              <a:buChar char="§"/>
            </a:pPr>
            <a:r>
              <a:rPr lang="en-US" altLang="en-US" sz="2000" dirty="0" smtClean="0"/>
              <a:t> Spews </a:t>
            </a:r>
            <a:r>
              <a:rPr lang="en-US" altLang="en-US" sz="2000" dirty="0"/>
              <a:t>out multiple suggestions. Best suggestion pops up at top using linguistic heuristics</a:t>
            </a:r>
          </a:p>
          <a:p>
            <a:pPr lvl="1" eaLnBrk="1" hangingPunct="1">
              <a:spcBef>
                <a:spcPct val="0"/>
              </a:spcBef>
              <a:buSzTx/>
              <a:buFont typeface="Wingdings" pitchFamily="2" charset="2"/>
              <a:buChar char="§"/>
            </a:pPr>
            <a:endParaRPr lang="en-US" altLang="en-US" sz="2000" dirty="0"/>
          </a:p>
          <a:p>
            <a:pPr lvl="1" eaLnBrk="1" hangingPunct="1">
              <a:spcBef>
                <a:spcPct val="0"/>
              </a:spcBef>
              <a:buSzTx/>
              <a:buFont typeface="Wingdings" pitchFamily="2" charset="2"/>
              <a:buChar char="§"/>
            </a:pPr>
            <a:endParaRPr lang="en-US" altLang="en-US" sz="2000" dirty="0"/>
          </a:p>
          <a:p>
            <a:pPr lvl="2" eaLnBrk="1" hangingPunct="1">
              <a:spcBef>
                <a:spcPct val="0"/>
              </a:spcBef>
              <a:buSzTx/>
              <a:buFontTx/>
              <a:buChar char="-"/>
            </a:pPr>
            <a:endParaRPr lang="en-US" altLang="en-US" sz="1400" dirty="0"/>
          </a:p>
          <a:p>
            <a:pPr lvl="1" eaLnBrk="1" hangingPunct="1">
              <a:spcBef>
                <a:spcPct val="0"/>
              </a:spcBef>
              <a:buSzTx/>
              <a:buFontTx/>
              <a:buChar char="-"/>
            </a:pPr>
            <a:endParaRPr lang="en-US" altLang="en-US" sz="1800" dirty="0"/>
          </a:p>
          <a:p>
            <a:pPr eaLnBrk="1" hangingPunct="1">
              <a:lnSpc>
                <a:spcPct val="150000"/>
              </a:lnSpc>
              <a:spcBef>
                <a:spcPts val="700"/>
              </a:spcBef>
              <a:buSzTx/>
              <a:buFont typeface="Times New Roman" pitchFamily="18" charset="0"/>
              <a:buNone/>
            </a:pPr>
            <a:endParaRPr lang="en-US" altLang="en-US" sz="1800" dirty="0">
              <a:solidFill>
                <a:srgbClr val="000000"/>
              </a:solidFill>
            </a:endParaRPr>
          </a:p>
          <a:p>
            <a:pPr eaLnBrk="1" hangingPunct="1">
              <a:spcBef>
                <a:spcPts val="600"/>
              </a:spcBef>
              <a:buSzTx/>
              <a:buFont typeface="Times New Roman" pitchFamily="18" charset="0"/>
              <a:buNone/>
            </a:pPr>
            <a:endParaRPr lang="en-US" altLang="en-US" sz="1800" dirty="0">
              <a:solidFill>
                <a:srgbClr val="0070C0"/>
              </a:solidFill>
            </a:endParaRPr>
          </a:p>
        </p:txBody>
      </p:sp>
      <p:sp>
        <p:nvSpPr>
          <p:cNvPr id="7" name="Rectangle 6"/>
          <p:cNvSpPr/>
          <p:nvPr/>
        </p:nvSpPr>
        <p:spPr>
          <a:xfrm>
            <a:off x="76200" y="76200"/>
            <a:ext cx="70866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altLang="en-US" sz="2400" b="1" dirty="0"/>
              <a:t>Indian Language Inputting on web </a:t>
            </a:r>
            <a:r>
              <a:rPr lang="en-US" altLang="en-US" sz="2400" b="1" dirty="0">
                <a:solidFill>
                  <a:schemeClr val="bg1"/>
                </a:solidFill>
              </a:rPr>
              <a:t>- </a:t>
            </a:r>
            <a:r>
              <a:rPr lang="en-US" altLang="en-US" sz="2400" b="1" dirty="0" err="1">
                <a:solidFill>
                  <a:schemeClr val="bg1"/>
                </a:solidFill>
              </a:rPr>
              <a:t>iSuggest</a:t>
            </a:r>
            <a:endParaRPr lang="en-US" altLang="en-US" sz="2400" b="1" dirty="0">
              <a:solidFill>
                <a:schemeClr val="bg1"/>
              </a:solidFill>
            </a:endParaRPr>
          </a:p>
        </p:txBody>
      </p:sp>
    </p:spTree>
    <p:extLst>
      <p:ext uri="{BB962C8B-B14F-4D97-AF65-F5344CB8AC3E}">
        <p14:creationId xmlns:p14="http://schemas.microsoft.com/office/powerpoint/2010/main" xmlns="" val="248267963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descr="ISM.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098" name="Title 1"/>
          <p:cNvSpPr>
            <a:spLocks noGrp="1"/>
          </p:cNvSpPr>
          <p:nvPr>
            <p:ph type="ctrTitle"/>
          </p:nvPr>
        </p:nvSpPr>
        <p:spPr>
          <a:xfrm>
            <a:off x="5791200" y="1752600"/>
            <a:ext cx="3124200" cy="3657600"/>
          </a:xfrm>
        </p:spPr>
        <p:txBody>
          <a:bodyPr/>
          <a:lstStyle/>
          <a:p>
            <a:pPr algn="l"/>
            <a:r>
              <a:rPr lang="en-US" b="1" dirty="0" smtClean="0"/>
              <a:t>iSuggest as part of ISM</a:t>
            </a:r>
          </a:p>
        </p:txBody>
      </p:sp>
      <p:pic>
        <p:nvPicPr>
          <p:cNvPr id="4099" name="Picture 3" descr="1.bmp"/>
          <p:cNvPicPr>
            <a:picLocks noChangeAspect="1"/>
          </p:cNvPicPr>
          <p:nvPr/>
        </p:nvPicPr>
        <p:blipFill>
          <a:blip r:embed="rId3" cstate="print"/>
          <a:srcRect/>
          <a:stretch>
            <a:fillRect/>
          </a:stretch>
        </p:blipFill>
        <p:spPr bwMode="auto">
          <a:xfrm>
            <a:off x="228600" y="762000"/>
            <a:ext cx="5486400" cy="5904196"/>
          </a:xfrm>
          <a:prstGeom prst="rect">
            <a:avLst/>
          </a:prstGeom>
          <a:noFill/>
          <a:ln w="9525">
            <a:noFill/>
            <a:miter lim="800000"/>
            <a:headEnd/>
            <a:tailEnd/>
          </a:ln>
        </p:spPr>
      </p:pic>
      <p:sp>
        <p:nvSpPr>
          <p:cNvPr id="6" name="Rectangle 5"/>
          <p:cNvSpPr/>
          <p:nvPr/>
        </p:nvSpPr>
        <p:spPr>
          <a:xfrm>
            <a:off x="76200" y="76200"/>
            <a:ext cx="57912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2400" b="1" dirty="0" smtClean="0"/>
              <a:t>ISM V6</a:t>
            </a:r>
            <a:endParaRPr lang="en-US" sz="2400"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IN" dirty="0"/>
          </a:p>
        </p:txBody>
      </p:sp>
      <p:sp>
        <p:nvSpPr>
          <p:cNvPr id="4" name="Rectangle 3"/>
          <p:cNvSpPr/>
          <p:nvPr/>
        </p:nvSpPr>
        <p:spPr>
          <a:xfrm>
            <a:off x="76200" y="76200"/>
            <a:ext cx="70866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2400" b="1" dirty="0" smtClean="0"/>
              <a:t>ISM V6</a:t>
            </a:r>
            <a:endParaRPr lang="en-US" sz="2400" b="1" dirty="0"/>
          </a:p>
        </p:txBody>
      </p:sp>
      <p:pic>
        <p:nvPicPr>
          <p:cNvPr id="5" name="Picture 2"/>
          <p:cNvPicPr>
            <a:picLocks noChangeAspect="1" noChangeArrowheads="1"/>
          </p:cNvPicPr>
          <p:nvPr/>
        </p:nvPicPr>
        <p:blipFill>
          <a:blip r:embed="rId2" cstate="print"/>
          <a:srcRect/>
          <a:stretch>
            <a:fillRect/>
          </a:stretch>
        </p:blipFill>
        <p:spPr bwMode="auto">
          <a:xfrm>
            <a:off x="152400" y="762000"/>
            <a:ext cx="5943600" cy="4156235"/>
          </a:xfrm>
          <a:prstGeom prst="rect">
            <a:avLst/>
          </a:prstGeom>
          <a:noFill/>
          <a:ln w="9525">
            <a:noFill/>
            <a:miter lim="800000"/>
            <a:headEnd/>
            <a:tailEnd/>
          </a:ln>
        </p:spPr>
      </p:pic>
      <p:pic>
        <p:nvPicPr>
          <p:cNvPr id="6" name="Picture 3"/>
          <p:cNvPicPr>
            <a:picLocks noChangeAspect="1" noChangeArrowheads="1"/>
          </p:cNvPicPr>
          <p:nvPr/>
        </p:nvPicPr>
        <p:blipFill>
          <a:blip r:embed="rId3" cstate="print"/>
          <a:srcRect/>
          <a:stretch>
            <a:fillRect/>
          </a:stretch>
        </p:blipFill>
        <p:spPr bwMode="auto">
          <a:xfrm>
            <a:off x="2667000" y="2590800"/>
            <a:ext cx="6477000" cy="4038600"/>
          </a:xfrm>
          <a:prstGeom prst="rect">
            <a:avLst/>
          </a:prstGeom>
          <a:noFill/>
          <a:ln w="9525">
            <a:noFill/>
            <a:miter lim="800000"/>
            <a:headEnd/>
            <a:tailEnd/>
          </a:ln>
        </p:spPr>
      </p:pic>
      <p:sp>
        <p:nvSpPr>
          <p:cNvPr id="7" name="TextBox 5"/>
          <p:cNvSpPr txBox="1">
            <a:spLocks noChangeArrowheads="1"/>
          </p:cNvSpPr>
          <p:nvPr/>
        </p:nvSpPr>
        <p:spPr bwMode="auto">
          <a:xfrm>
            <a:off x="5791200" y="1066800"/>
            <a:ext cx="3352800" cy="1477328"/>
          </a:xfrm>
          <a:prstGeom prst="rect">
            <a:avLst/>
          </a:prstGeom>
          <a:solidFill>
            <a:schemeClr val="bg2">
              <a:lumMod val="25000"/>
            </a:schemeClr>
          </a:solidFill>
          <a:ln w="9525">
            <a:noFill/>
            <a:miter lim="800000"/>
            <a:headEnd/>
            <a:tailEnd/>
          </a:ln>
        </p:spPr>
        <p:txBody>
          <a:bodyPr wrap="square">
            <a:spAutoFit/>
          </a:bodyPr>
          <a:lstStyle/>
          <a:p>
            <a:r>
              <a:rPr lang="en-US" dirty="0">
                <a:solidFill>
                  <a:schemeClr val="bg1"/>
                </a:solidFill>
                <a:latin typeface="Calibri" pitchFamily="34" charset="0"/>
              </a:rPr>
              <a:t>Golu Cleaner is used to detect golu in selected words and give possible correct suggestion. </a:t>
            </a:r>
            <a:r>
              <a:rPr lang="en-US" dirty="0" smtClean="0">
                <a:solidFill>
                  <a:schemeClr val="bg1"/>
                </a:solidFill>
                <a:latin typeface="Calibri" pitchFamily="34" charset="0"/>
              </a:rPr>
              <a:t>It </a:t>
            </a:r>
            <a:r>
              <a:rPr lang="en-US" dirty="0">
                <a:solidFill>
                  <a:schemeClr val="bg1"/>
                </a:solidFill>
                <a:latin typeface="Calibri" pitchFamily="34" charset="0"/>
              </a:rPr>
              <a:t>is very useful in old data </a:t>
            </a:r>
            <a:r>
              <a:rPr lang="en-US" dirty="0" smtClean="0">
                <a:solidFill>
                  <a:schemeClr val="bg1"/>
                </a:solidFill>
                <a:latin typeface="Calibri" pitchFamily="34" charset="0"/>
              </a:rPr>
              <a:t>conversion and incorrectly typed data.</a:t>
            </a:r>
            <a:endParaRPr lang="en-US" dirty="0">
              <a:solidFill>
                <a:schemeClr val="bg1"/>
              </a:solidFill>
              <a:latin typeface="Calibri" pitchFamily="34" charset="0"/>
            </a:endParaRPr>
          </a:p>
        </p:txBody>
      </p:sp>
      <p:sp>
        <p:nvSpPr>
          <p:cNvPr id="9" name="TextBox 8"/>
          <p:cNvSpPr txBox="1"/>
          <p:nvPr/>
        </p:nvSpPr>
        <p:spPr>
          <a:xfrm>
            <a:off x="457200" y="6248400"/>
            <a:ext cx="5486400" cy="400110"/>
          </a:xfrm>
          <a:prstGeom prst="rect">
            <a:avLst/>
          </a:prstGeom>
          <a:solidFill>
            <a:schemeClr val="tx2">
              <a:lumMod val="20000"/>
              <a:lumOff val="80000"/>
            </a:schemeClr>
          </a:solidFill>
        </p:spPr>
        <p:txBody>
          <a:bodyPr wrap="square" rtlCol="0">
            <a:spAutoFit/>
          </a:bodyPr>
          <a:lstStyle/>
          <a:p>
            <a:pPr algn="ctr"/>
            <a:r>
              <a:rPr lang="en-US" sz="2000" b="1" dirty="0" err="1" smtClean="0"/>
              <a:t>Golu</a:t>
            </a:r>
            <a:r>
              <a:rPr lang="en-US" sz="2000" b="1" dirty="0" smtClean="0"/>
              <a:t> Cleaner for Word &amp; Excel</a:t>
            </a:r>
            <a:endParaRPr lang="en-IN"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Bottom)">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8229600" cy="4800600"/>
          </a:xfrm>
        </p:spPr>
        <p:txBody>
          <a:bodyPr>
            <a:normAutofit/>
          </a:bodyPr>
          <a:lstStyle/>
          <a:p>
            <a:r>
              <a:rPr lang="en-US" sz="2000" dirty="0" smtClean="0"/>
              <a:t>Should provide functionality like Bold, Italic, Underline, Strike-through, and Alignment to Right/Left/Center/Full, Font-Type, Font-size, Copy, Paste, Bullets and Number-list.</a:t>
            </a:r>
            <a:endParaRPr lang="en-IN" sz="2000" dirty="0" smtClean="0"/>
          </a:p>
          <a:p>
            <a:r>
              <a:rPr lang="en-US" sz="2000" dirty="0" smtClean="0"/>
              <a:t>Provide the functionality for copy and paste the data from MS Word to Editor without disturbing the text formatting.</a:t>
            </a:r>
            <a:endParaRPr lang="en-IN" sz="2000" dirty="0" smtClean="0"/>
          </a:p>
          <a:p>
            <a:r>
              <a:rPr lang="en-US" sz="2000" dirty="0" smtClean="0"/>
              <a:t>Tab functionality needed like same as MS word having: by pressing tab button it should provide the tab space.</a:t>
            </a:r>
            <a:endParaRPr lang="en-IN" sz="2000" dirty="0" smtClean="0"/>
          </a:p>
          <a:p>
            <a:r>
              <a:rPr lang="en-US" sz="2000" dirty="0" smtClean="0"/>
              <a:t>Editor should have support for typing using transliteration, type-writer, In-script along with typing in English. </a:t>
            </a:r>
            <a:endParaRPr lang="en-IN" sz="2000" dirty="0" smtClean="0"/>
          </a:p>
          <a:p>
            <a:r>
              <a:rPr lang="en-US" sz="2000" dirty="0" smtClean="0"/>
              <a:t>Provides Floating keyboard for In-Script typing.	</a:t>
            </a:r>
          </a:p>
          <a:p>
            <a:r>
              <a:rPr lang="en-US" sz="2000" dirty="0" smtClean="0"/>
              <a:t>Text and its formatting should be saved with the HTML tags.</a:t>
            </a:r>
            <a:endParaRPr lang="en-IN" sz="2000" dirty="0" smtClean="0"/>
          </a:p>
          <a:p>
            <a:r>
              <a:rPr lang="en-US" sz="2000" dirty="0" smtClean="0"/>
              <a:t>API for easy integration.</a:t>
            </a:r>
          </a:p>
          <a:p>
            <a:endParaRPr lang="en-IN" sz="2000" dirty="0" smtClean="0"/>
          </a:p>
          <a:p>
            <a:endParaRPr lang="en-IN" sz="2000" dirty="0"/>
          </a:p>
        </p:txBody>
      </p:sp>
      <p:sp>
        <p:nvSpPr>
          <p:cNvPr id="4" name="Rectangle 3"/>
          <p:cNvSpPr/>
          <p:nvPr/>
        </p:nvSpPr>
        <p:spPr>
          <a:xfrm>
            <a:off x="76200" y="76200"/>
            <a:ext cx="70866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2400" b="1" dirty="0" smtClean="0"/>
              <a:t>HP </a:t>
            </a:r>
            <a:r>
              <a:rPr lang="en-US" sz="2400" b="1" dirty="0" err="1" smtClean="0"/>
              <a:t>Vidhan-Sabha</a:t>
            </a:r>
            <a:r>
              <a:rPr lang="en-US" sz="2400" b="1" dirty="0" smtClean="0"/>
              <a:t> Editor</a:t>
            </a:r>
            <a:endParaRPr lang="en-US" sz="2400" b="1" dirty="0"/>
          </a:p>
        </p:txBody>
      </p:sp>
      <p:sp>
        <p:nvSpPr>
          <p:cNvPr id="6" name="TextBox 5"/>
          <p:cNvSpPr txBox="1"/>
          <p:nvPr/>
        </p:nvSpPr>
        <p:spPr>
          <a:xfrm>
            <a:off x="533400" y="762000"/>
            <a:ext cx="3200400" cy="400110"/>
          </a:xfrm>
          <a:prstGeom prst="rect">
            <a:avLst/>
          </a:prstGeom>
          <a:noFill/>
        </p:spPr>
        <p:txBody>
          <a:bodyPr wrap="square" rtlCol="0">
            <a:spAutoFit/>
          </a:bodyPr>
          <a:lstStyle/>
          <a:p>
            <a:r>
              <a:rPr lang="en-IN" sz="2000" b="1" dirty="0" smtClean="0"/>
              <a:t>Requirement</a:t>
            </a:r>
            <a:endParaRPr lang="en-IN" sz="2000"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a:blip r:embed="rId2" cstate="print"/>
          <a:srcRect/>
          <a:stretch>
            <a:fillRect/>
          </a:stretch>
        </p:blipFill>
        <p:spPr bwMode="auto">
          <a:xfrm>
            <a:off x="152400" y="838200"/>
            <a:ext cx="8229600" cy="5791200"/>
          </a:xfrm>
          <a:prstGeom prst="rect">
            <a:avLst/>
          </a:prstGeom>
          <a:noFill/>
          <a:ln w="9525">
            <a:solidFill>
              <a:schemeClr val="accent2">
                <a:lumMod val="75000"/>
              </a:schemeClr>
            </a:solidFill>
            <a:miter lim="800000"/>
            <a:headEnd/>
            <a:tailEnd/>
          </a:ln>
        </p:spPr>
      </p:pic>
      <p:sp>
        <p:nvSpPr>
          <p:cNvPr id="5" name="Rectangle 4"/>
          <p:cNvSpPr/>
          <p:nvPr/>
        </p:nvSpPr>
        <p:spPr>
          <a:xfrm>
            <a:off x="76200" y="76200"/>
            <a:ext cx="70866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2400" b="1" dirty="0" smtClean="0"/>
              <a:t>HP </a:t>
            </a:r>
            <a:r>
              <a:rPr lang="en-US" sz="2400" b="1" dirty="0" err="1" smtClean="0"/>
              <a:t>Vidhan-Sabha</a:t>
            </a:r>
            <a:r>
              <a:rPr lang="en-US" sz="2400" b="1" dirty="0" smtClean="0"/>
              <a:t> Editor</a:t>
            </a:r>
            <a:endParaRPr lang="en-US" sz="2400"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6200" y="76200"/>
            <a:ext cx="70866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2400" b="1" dirty="0" smtClean="0"/>
              <a:t>HP </a:t>
            </a:r>
            <a:r>
              <a:rPr lang="en-US" sz="2400" b="1" dirty="0" err="1" smtClean="0"/>
              <a:t>Vidhan-Sabha</a:t>
            </a:r>
            <a:r>
              <a:rPr lang="en-US" sz="2400" b="1" dirty="0" smtClean="0"/>
              <a:t> Editor</a:t>
            </a:r>
            <a:endParaRPr lang="en-US" sz="2400" b="1" dirty="0"/>
          </a:p>
        </p:txBody>
      </p:sp>
      <p:pic>
        <p:nvPicPr>
          <p:cNvPr id="6" name="Picture 5"/>
          <p:cNvPicPr/>
          <p:nvPr/>
        </p:nvPicPr>
        <p:blipFill>
          <a:blip r:embed="rId2" cstate="print"/>
          <a:srcRect/>
          <a:stretch>
            <a:fillRect/>
          </a:stretch>
        </p:blipFill>
        <p:spPr bwMode="auto">
          <a:xfrm>
            <a:off x="228600" y="762000"/>
            <a:ext cx="8229600" cy="5791200"/>
          </a:xfrm>
          <a:prstGeom prst="rect">
            <a:avLst/>
          </a:prstGeom>
          <a:noFill/>
          <a:ln w="9525">
            <a:noFill/>
            <a:miter lim="800000"/>
            <a:headEnd/>
            <a:tailEnd/>
          </a:ln>
        </p:spPr>
      </p:pic>
      <p:sp>
        <p:nvSpPr>
          <p:cNvPr id="8" name="TextBox 7"/>
          <p:cNvSpPr txBox="1"/>
          <p:nvPr/>
        </p:nvSpPr>
        <p:spPr>
          <a:xfrm>
            <a:off x="685800" y="5943600"/>
            <a:ext cx="7162800" cy="369332"/>
          </a:xfrm>
          <a:prstGeom prst="rect">
            <a:avLst/>
          </a:prstGeom>
          <a:noFill/>
        </p:spPr>
        <p:txBody>
          <a:bodyPr wrap="square" rtlCol="0">
            <a:spAutoFit/>
          </a:bodyPr>
          <a:lstStyle/>
          <a:p>
            <a:r>
              <a:rPr lang="en-IN" dirty="0" smtClean="0"/>
              <a:t>Demo Link      </a:t>
            </a:r>
            <a:r>
              <a:rPr lang="en-IN" dirty="0" smtClean="0">
                <a:solidFill>
                  <a:srgbClr val="1810C0"/>
                </a:solidFill>
              </a:rPr>
              <a:t>10.208.11.6/</a:t>
            </a:r>
            <a:r>
              <a:rPr lang="en-IN" dirty="0" err="1" smtClean="0">
                <a:solidFill>
                  <a:srgbClr val="1810C0"/>
                </a:solidFill>
              </a:rPr>
              <a:t>typingservice</a:t>
            </a:r>
            <a:r>
              <a:rPr lang="en-IN" dirty="0" smtClean="0">
                <a:solidFill>
                  <a:srgbClr val="1810C0"/>
                </a:solidFill>
              </a:rPr>
              <a:t>/editor.html</a:t>
            </a:r>
            <a:endParaRPr lang="en-IN" dirty="0">
              <a:solidFill>
                <a:srgbClr val="1810C0"/>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IN" dirty="0"/>
          </a:p>
        </p:txBody>
      </p:sp>
      <p:pic>
        <p:nvPicPr>
          <p:cNvPr id="4" name="Content Placeholder 4"/>
          <p:cNvPicPr>
            <a:picLocks/>
          </p:cNvPicPr>
          <p:nvPr/>
        </p:nvPicPr>
        <p:blipFill>
          <a:blip r:embed="rId2" cstate="print"/>
          <a:srcRect/>
          <a:stretch>
            <a:fillRect/>
          </a:stretch>
        </p:blipFill>
        <p:spPr bwMode="auto">
          <a:xfrm>
            <a:off x="533400" y="990600"/>
            <a:ext cx="8153400" cy="5638800"/>
          </a:xfrm>
          <a:prstGeom prst="rect">
            <a:avLst/>
          </a:prstGeom>
          <a:noFill/>
          <a:ln w="9525">
            <a:noFill/>
            <a:miter lim="800000"/>
            <a:headEnd/>
            <a:tailEnd/>
          </a:ln>
        </p:spPr>
      </p:pic>
      <p:sp>
        <p:nvSpPr>
          <p:cNvPr id="5" name="Rectangle 4"/>
          <p:cNvSpPr/>
          <p:nvPr/>
        </p:nvSpPr>
        <p:spPr>
          <a:xfrm>
            <a:off x="76200" y="76200"/>
            <a:ext cx="70866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2400" b="1" dirty="0" smtClean="0"/>
              <a:t>HP </a:t>
            </a:r>
            <a:r>
              <a:rPr lang="en-US" sz="2400" b="1" dirty="0" err="1" smtClean="0"/>
              <a:t>Vidhan-Sabha</a:t>
            </a:r>
            <a:r>
              <a:rPr lang="en-US" sz="2400" b="1" dirty="0" smtClean="0"/>
              <a:t> Editor</a:t>
            </a:r>
            <a:endParaRPr lang="en-US" sz="2400"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srcRect/>
          <a:stretch>
            <a:fillRect/>
          </a:stretch>
        </p:blipFill>
        <p:spPr bwMode="auto">
          <a:xfrm>
            <a:off x="228601" y="1676400"/>
            <a:ext cx="8763000" cy="4953000"/>
          </a:xfrm>
          <a:prstGeom prst="rect">
            <a:avLst/>
          </a:prstGeom>
          <a:noFill/>
          <a:ln w="9525">
            <a:noFill/>
            <a:round/>
            <a:headEnd/>
            <a:tailEnd/>
          </a:ln>
        </p:spPr>
      </p:pic>
      <p:sp>
        <p:nvSpPr>
          <p:cNvPr id="26627" name="TextBox 7"/>
          <p:cNvSpPr txBox="1">
            <a:spLocks noChangeArrowheads="1"/>
          </p:cNvSpPr>
          <p:nvPr/>
        </p:nvSpPr>
        <p:spPr bwMode="auto">
          <a:xfrm>
            <a:off x="6577012" y="2971800"/>
            <a:ext cx="2566988" cy="641350"/>
          </a:xfrm>
          <a:prstGeom prst="rect">
            <a:avLst/>
          </a:prstGeom>
          <a:noFill/>
          <a:ln w="9525">
            <a:noFill/>
            <a:miter lim="800000"/>
            <a:headEnd/>
            <a:tailEnd/>
          </a:ln>
        </p:spPr>
        <p:txBody>
          <a:bodyPr>
            <a:spAutoFit/>
          </a:bodyPr>
          <a:lstStyle/>
          <a:p>
            <a:pPr>
              <a:buSzTx/>
            </a:pPr>
            <a:r>
              <a:rPr lang="en-US" altLang="en-US" b="1" dirty="0">
                <a:solidFill>
                  <a:schemeClr val="tx1"/>
                </a:solidFill>
                <a:latin typeface="Trebuchet MS" pitchFamily="34" charset="0"/>
                <a:cs typeface="Arial" pitchFamily="34" charset="0"/>
              </a:rPr>
              <a:t>Design development of Indian language API</a:t>
            </a:r>
          </a:p>
        </p:txBody>
      </p:sp>
      <p:sp>
        <p:nvSpPr>
          <p:cNvPr id="26628" name="TextBox 9"/>
          <p:cNvSpPr txBox="1">
            <a:spLocks noChangeArrowheads="1"/>
          </p:cNvSpPr>
          <p:nvPr/>
        </p:nvSpPr>
        <p:spPr bwMode="auto">
          <a:xfrm>
            <a:off x="2286000" y="5791200"/>
            <a:ext cx="1447800" cy="641350"/>
          </a:xfrm>
          <a:prstGeom prst="rect">
            <a:avLst/>
          </a:prstGeom>
          <a:noFill/>
          <a:ln w="9525">
            <a:noFill/>
            <a:miter lim="800000"/>
            <a:headEnd/>
            <a:tailEnd/>
          </a:ln>
        </p:spPr>
        <p:txBody>
          <a:bodyPr>
            <a:spAutoFit/>
          </a:bodyPr>
          <a:lstStyle/>
          <a:p>
            <a:pPr algn="ctr">
              <a:buSzTx/>
            </a:pPr>
            <a:r>
              <a:rPr lang="en-US" altLang="en-US" b="1" dirty="0">
                <a:solidFill>
                  <a:schemeClr val="tx1"/>
                </a:solidFill>
                <a:latin typeface="Trebuchet MS" pitchFamily="34" charset="0"/>
                <a:cs typeface="Arial" pitchFamily="34" charset="0"/>
              </a:rPr>
              <a:t>Address Translation</a:t>
            </a:r>
          </a:p>
        </p:txBody>
      </p:sp>
      <p:sp>
        <p:nvSpPr>
          <p:cNvPr id="26629" name="Rectangle 1"/>
          <p:cNvSpPr>
            <a:spLocks noChangeArrowheads="1"/>
          </p:cNvSpPr>
          <p:nvPr/>
        </p:nvSpPr>
        <p:spPr bwMode="auto">
          <a:xfrm>
            <a:off x="381000" y="758825"/>
            <a:ext cx="8534400" cy="880369"/>
          </a:xfrm>
          <a:prstGeom prst="rect">
            <a:avLst/>
          </a:prstGeom>
          <a:noFill/>
          <a:ln w="9525">
            <a:noFill/>
            <a:miter lim="800000"/>
            <a:headEnd/>
            <a:tailEnd/>
          </a:ln>
        </p:spPr>
        <p:txBody>
          <a:bodyPr>
            <a:spAutoFit/>
          </a:bodyPr>
          <a:lstStyle/>
          <a:p>
            <a:pPr marL="285750" indent="-285750">
              <a:lnSpc>
                <a:spcPct val="150000"/>
              </a:lnSpc>
              <a:buSzTx/>
              <a:buFont typeface="Wingdings" pitchFamily="2" charset="2"/>
              <a:buChar char="§"/>
            </a:pPr>
            <a:r>
              <a:rPr lang="en-US" altLang="en-US" b="1" dirty="0">
                <a:solidFill>
                  <a:schemeClr val="tx1"/>
                </a:solidFill>
              </a:rPr>
              <a:t>Integration of transliteration API, keyboard in </a:t>
            </a:r>
            <a:r>
              <a:rPr lang="en-US" altLang="en-US" b="1" dirty="0" err="1">
                <a:solidFill>
                  <a:schemeClr val="tx1"/>
                </a:solidFill>
              </a:rPr>
              <a:t>Aadhaar</a:t>
            </a:r>
            <a:r>
              <a:rPr lang="en-US" altLang="en-US" b="1" dirty="0">
                <a:solidFill>
                  <a:schemeClr val="tx1"/>
                </a:solidFill>
              </a:rPr>
              <a:t> Demographic data </a:t>
            </a:r>
            <a:r>
              <a:rPr lang="en-US" altLang="en-US" b="1" dirty="0" smtClean="0">
                <a:solidFill>
                  <a:schemeClr val="tx1"/>
                </a:solidFill>
              </a:rPr>
              <a:t> </a:t>
            </a:r>
            <a:r>
              <a:rPr lang="en-US" altLang="en-US" b="1" dirty="0">
                <a:solidFill>
                  <a:schemeClr val="tx1"/>
                </a:solidFill>
              </a:rPr>
              <a:t>entry application for Malayalam Language for UIDAI</a:t>
            </a:r>
          </a:p>
        </p:txBody>
      </p:sp>
      <p:sp>
        <p:nvSpPr>
          <p:cNvPr id="7" name="Rectangle 6"/>
          <p:cNvSpPr/>
          <p:nvPr/>
        </p:nvSpPr>
        <p:spPr>
          <a:xfrm>
            <a:off x="76200" y="76200"/>
            <a:ext cx="70866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2400" b="1" dirty="0"/>
              <a:t>Indian Language Support to UIDAI</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62200" y="2286000"/>
            <a:ext cx="4135427" cy="1200329"/>
          </a:xfrm>
          <a:prstGeom prst="rect">
            <a:avLst/>
          </a:prstGeom>
        </p:spPr>
        <p:txBody>
          <a:bodyPr wrap="none">
            <a:spAutoFit/>
          </a:bodyPr>
          <a:lstStyle/>
          <a:p>
            <a:pPr>
              <a:defRPr/>
            </a:pPr>
            <a:r>
              <a:rPr lang="en-US" altLang="en-US" sz="7200" b="1" dirty="0" smtClean="0"/>
              <a:t>Thank You</a:t>
            </a:r>
            <a:endParaRPr lang="en-US" altLang="en-US" sz="7200" b="1"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1"/>
          <p:cNvSpPr txBox="1">
            <a:spLocks noChangeArrowheads="1"/>
          </p:cNvSpPr>
          <p:nvPr/>
        </p:nvSpPr>
        <p:spPr bwMode="auto">
          <a:xfrm>
            <a:off x="228600" y="914400"/>
            <a:ext cx="8458200" cy="2516188"/>
          </a:xfrm>
          <a:prstGeom prst="rect">
            <a:avLst/>
          </a:prstGeom>
          <a:noFill/>
          <a:ln w="9525">
            <a:noFill/>
            <a:round/>
            <a:headEnd/>
            <a:tailEnd/>
          </a:ln>
        </p:spPr>
        <p:txBody>
          <a:bodyPr lIns="90000" tIns="46800" rIns="90000" bIns="46800"/>
          <a:lstStyle/>
          <a:p>
            <a:pPr marL="117475" lvl="1" indent="0">
              <a:lnSpc>
                <a:spcPct val="150000"/>
              </a:lnSpc>
              <a:buSzTx/>
            </a:pPr>
            <a:r>
              <a:rPr lang="en-US" altLang="en-US" sz="2000" b="1" dirty="0">
                <a:solidFill>
                  <a:schemeClr val="tx1"/>
                </a:solidFill>
              </a:rPr>
              <a:t>Address Pre-Processing Module </a:t>
            </a:r>
          </a:p>
          <a:p>
            <a:pPr marL="117475" lvl="1" indent="0" algn="just">
              <a:lnSpc>
                <a:spcPct val="150000"/>
              </a:lnSpc>
              <a:buSzTx/>
            </a:pPr>
            <a:r>
              <a:rPr lang="en-US" altLang="en-US" b="1" dirty="0">
                <a:solidFill>
                  <a:schemeClr val="tx1"/>
                </a:solidFill>
              </a:rPr>
              <a:t>		</a:t>
            </a:r>
            <a:r>
              <a:rPr lang="en-US" altLang="en-US" dirty="0">
                <a:solidFill>
                  <a:schemeClr val="tx1"/>
                </a:solidFill>
              </a:rPr>
              <a:t>The address pre-processing module takes care of the address components like locators, landmarks, acronyms and appropriately converts them along with reordering the locators according to the regional languages  rules to give perfect output. </a:t>
            </a:r>
          </a:p>
          <a:p>
            <a:pPr marL="117475" lvl="1" indent="0" algn="just">
              <a:lnSpc>
                <a:spcPct val="150000"/>
              </a:lnSpc>
              <a:buSzTx/>
            </a:pPr>
            <a:r>
              <a:rPr lang="en-US" altLang="en-US" dirty="0">
                <a:solidFill>
                  <a:schemeClr val="tx1"/>
                </a:solidFill>
              </a:rPr>
              <a:t>For e.g. “Near Sabarmati </a:t>
            </a:r>
            <a:r>
              <a:rPr lang="en-US" altLang="en-US" dirty="0" err="1">
                <a:solidFill>
                  <a:schemeClr val="tx1"/>
                </a:solidFill>
              </a:rPr>
              <a:t>Aashram</a:t>
            </a:r>
            <a:r>
              <a:rPr lang="en-US" altLang="en-US" dirty="0">
                <a:solidFill>
                  <a:schemeClr val="tx1"/>
                </a:solidFill>
              </a:rPr>
              <a:t>” will get translated to </a:t>
            </a:r>
          </a:p>
          <a:p>
            <a:pPr marL="117475" lvl="1" indent="0">
              <a:lnSpc>
                <a:spcPct val="150000"/>
              </a:lnSpc>
              <a:buSzTx/>
            </a:pPr>
            <a:endParaRPr lang="en-US" altLang="en-US" dirty="0">
              <a:solidFill>
                <a:schemeClr val="tx1"/>
              </a:solidFill>
            </a:endParaRPr>
          </a:p>
          <a:p>
            <a:pPr marL="117475" lvl="1" indent="0">
              <a:lnSpc>
                <a:spcPct val="150000"/>
              </a:lnSpc>
              <a:buSzTx/>
            </a:pPr>
            <a:endParaRPr lang="en-US" altLang="en-US" dirty="0">
              <a:solidFill>
                <a:schemeClr val="tx1"/>
              </a:solidFill>
            </a:endParaRPr>
          </a:p>
          <a:p>
            <a:pPr marL="117475" lvl="1" indent="0">
              <a:lnSpc>
                <a:spcPct val="150000"/>
              </a:lnSpc>
              <a:buSzTx/>
            </a:pPr>
            <a:endParaRPr lang="en-US" altLang="en-US" dirty="0">
              <a:solidFill>
                <a:schemeClr val="tx1"/>
              </a:solidFill>
            </a:endParaRPr>
          </a:p>
          <a:p>
            <a:pPr marL="117475" lvl="1" indent="0">
              <a:buSzTx/>
            </a:pPr>
            <a:endParaRPr lang="en-US" altLang="en-US" dirty="0">
              <a:solidFill>
                <a:schemeClr val="tx1"/>
              </a:solidFill>
            </a:endParaRPr>
          </a:p>
          <a:p>
            <a:pPr marL="117475" lvl="1" indent="0">
              <a:buSzTx/>
            </a:pPr>
            <a:endParaRPr lang="en-US" altLang="en-US" b="1" dirty="0">
              <a:solidFill>
                <a:schemeClr val="tx1"/>
              </a:solidFill>
            </a:endParaRPr>
          </a:p>
          <a:p>
            <a:pPr marL="117475" lvl="1" indent="0">
              <a:buSzTx/>
            </a:pPr>
            <a:endParaRPr lang="en-US" altLang="en-US" b="1" dirty="0">
              <a:solidFill>
                <a:schemeClr val="tx1"/>
              </a:solidFill>
            </a:endParaRPr>
          </a:p>
          <a:p>
            <a:pPr marL="117475" lvl="1" indent="0">
              <a:buSzTx/>
            </a:pPr>
            <a:endParaRPr lang="en-US" altLang="en-US" b="1" dirty="0">
              <a:solidFill>
                <a:schemeClr val="tx1"/>
              </a:solidFill>
            </a:endParaRPr>
          </a:p>
        </p:txBody>
      </p:sp>
      <p:pic>
        <p:nvPicPr>
          <p:cNvPr id="22531" name="Picture 5"/>
          <p:cNvPicPr>
            <a:picLocks noChangeAspect="1" noChangeArrowheads="1"/>
          </p:cNvPicPr>
          <p:nvPr/>
        </p:nvPicPr>
        <p:blipFill>
          <a:blip r:embed="rId3"/>
          <a:srcRect/>
          <a:stretch>
            <a:fillRect/>
          </a:stretch>
        </p:blipFill>
        <p:spPr bwMode="auto">
          <a:xfrm>
            <a:off x="1524000" y="2743200"/>
            <a:ext cx="2743200" cy="290146"/>
          </a:xfrm>
          <a:prstGeom prst="rect">
            <a:avLst/>
          </a:prstGeom>
          <a:noFill/>
          <a:ln w="9525">
            <a:noFill/>
            <a:miter lim="800000"/>
            <a:headEnd/>
            <a:tailEnd/>
          </a:ln>
        </p:spPr>
      </p:pic>
      <p:pic>
        <p:nvPicPr>
          <p:cNvPr id="22532" name="Picture 6"/>
          <p:cNvPicPr>
            <a:picLocks noChangeAspect="1" noChangeArrowheads="1"/>
          </p:cNvPicPr>
          <p:nvPr/>
        </p:nvPicPr>
        <p:blipFill>
          <a:blip r:embed="rId4"/>
          <a:srcRect/>
          <a:stretch>
            <a:fillRect/>
          </a:stretch>
        </p:blipFill>
        <p:spPr bwMode="auto">
          <a:xfrm>
            <a:off x="3351213" y="3505200"/>
            <a:ext cx="2686050" cy="3086100"/>
          </a:xfrm>
          <a:prstGeom prst="rect">
            <a:avLst/>
          </a:prstGeom>
          <a:noFill/>
          <a:ln w="9525">
            <a:noFill/>
            <a:miter lim="800000"/>
            <a:headEnd/>
            <a:tailEnd/>
          </a:ln>
        </p:spPr>
      </p:pic>
      <p:sp>
        <p:nvSpPr>
          <p:cNvPr id="7" name="Rectangle 6"/>
          <p:cNvSpPr/>
          <p:nvPr/>
        </p:nvSpPr>
        <p:spPr>
          <a:xfrm>
            <a:off x="76200" y="76200"/>
            <a:ext cx="70866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altLang="en-US" sz="2400" b="1" dirty="0">
                <a:solidFill>
                  <a:schemeClr val="bg1"/>
                </a:solidFill>
              </a:rPr>
              <a:t>Components of Transliteration Engine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76200"/>
            <a:ext cx="70866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altLang="en-US" sz="2400" b="1" dirty="0" smtClean="0"/>
              <a:t>How to use ?</a:t>
            </a:r>
            <a:endParaRPr lang="en-US" altLang="en-US" sz="2400" b="1" dirty="0">
              <a:solidFill>
                <a:schemeClr val="bg1"/>
              </a:solidFill>
            </a:endParaRPr>
          </a:p>
        </p:txBody>
      </p:sp>
      <p:sp>
        <p:nvSpPr>
          <p:cNvPr id="3" name="Rectangle 2"/>
          <p:cNvSpPr/>
          <p:nvPr/>
        </p:nvSpPr>
        <p:spPr>
          <a:xfrm>
            <a:off x="228600" y="1066801"/>
            <a:ext cx="8305800" cy="5847755"/>
          </a:xfrm>
          <a:prstGeom prst="rect">
            <a:avLst/>
          </a:prstGeom>
        </p:spPr>
        <p:txBody>
          <a:bodyPr wrap="square">
            <a:spAutoFit/>
          </a:bodyPr>
          <a:lstStyle/>
          <a:p>
            <a:pPr lvl="1">
              <a:spcBef>
                <a:spcPct val="0"/>
              </a:spcBef>
              <a:buFont typeface="Wingdings" pitchFamily="2" charset="2"/>
              <a:buChar char="§"/>
            </a:pPr>
            <a:r>
              <a:rPr lang="en-US" altLang="en-US" sz="2000" dirty="0" smtClean="0"/>
              <a:t> The backend transliteration service can be hosted at client side or in CDAC.</a:t>
            </a:r>
          </a:p>
          <a:p>
            <a:pPr hangingPunct="0"/>
            <a:r>
              <a:rPr lang="en-IN" dirty="0" smtClean="0"/>
              <a:t>	URLs:</a:t>
            </a:r>
            <a:endParaRPr lang="en-IN" sz="1600" dirty="0" smtClean="0"/>
          </a:p>
          <a:p>
            <a:pPr hangingPunct="0"/>
            <a:r>
              <a:rPr lang="en-IN" dirty="0" smtClean="0"/>
              <a:t> </a:t>
            </a:r>
            <a:r>
              <a:rPr lang="en-IN" sz="1600" dirty="0" smtClean="0"/>
              <a:t>		</a:t>
            </a:r>
            <a:r>
              <a:rPr lang="en-IN" i="1" u="sng" dirty="0" smtClean="0">
                <a:solidFill>
                  <a:srgbClr val="1C0ED8"/>
                </a:solidFill>
              </a:rPr>
              <a:t>http://gisttransserver.in/Transliteration.aspx</a:t>
            </a:r>
          </a:p>
          <a:p>
            <a:pPr hangingPunct="0"/>
            <a:r>
              <a:rPr lang="en-IN" i="1" dirty="0" smtClean="0">
                <a:solidFill>
                  <a:srgbClr val="1C0ED8"/>
                </a:solidFill>
              </a:rPr>
              <a:t>		</a:t>
            </a:r>
            <a:r>
              <a:rPr lang="en-IN" i="1" u="sng" dirty="0" smtClean="0">
                <a:solidFill>
                  <a:srgbClr val="1C0ED8"/>
                </a:solidFill>
              </a:rPr>
              <a:t>http://gisttransserver1.in/Transliteration.aspx</a:t>
            </a:r>
            <a:endParaRPr lang="en-IN" i="1" u="sng" dirty="0" smtClean="0">
              <a:solidFill>
                <a:srgbClr val="1C0ED8"/>
              </a:solidFill>
              <a:hlinkClick r:id="rId2"/>
            </a:endParaRPr>
          </a:p>
          <a:p>
            <a:pPr hangingPunct="0"/>
            <a:r>
              <a:rPr lang="en-IN" sz="1600" i="1" dirty="0" smtClean="0">
                <a:solidFill>
                  <a:srgbClr val="1C0ED8"/>
                </a:solidFill>
              </a:rPr>
              <a:t>		</a:t>
            </a:r>
            <a:r>
              <a:rPr lang="en-IN" i="1" u="sng" dirty="0" smtClean="0">
                <a:solidFill>
                  <a:srgbClr val="1C0ED8"/>
                </a:solidFill>
              </a:rPr>
              <a:t>http://gisttransserver2.in/Transliteration.aspx</a:t>
            </a:r>
          </a:p>
          <a:p>
            <a:pPr hangingPunct="0"/>
            <a:endParaRPr lang="en-US" i="1" u="sng" dirty="0" smtClean="0">
              <a:solidFill>
                <a:schemeClr val="tx2"/>
              </a:solidFill>
            </a:endParaRPr>
          </a:p>
          <a:p>
            <a:pPr hangingPunct="0"/>
            <a:r>
              <a:rPr lang="en-US" i="1" dirty="0" smtClean="0">
                <a:solidFill>
                  <a:schemeClr val="tx2"/>
                </a:solidFill>
              </a:rPr>
              <a:t>	</a:t>
            </a:r>
            <a:r>
              <a:rPr lang="en-US" dirty="0" smtClean="0"/>
              <a:t>Parameters – </a:t>
            </a:r>
          </a:p>
          <a:p>
            <a:r>
              <a:rPr lang="en-US" dirty="0" smtClean="0"/>
              <a:t>		</a:t>
            </a:r>
            <a:r>
              <a:rPr lang="en-IN" b="1" dirty="0" smtClean="0"/>
              <a:t> 1. </a:t>
            </a:r>
            <a:r>
              <a:rPr lang="en-IN" b="1" dirty="0" err="1" smtClean="0"/>
              <a:t>itext</a:t>
            </a:r>
            <a:r>
              <a:rPr lang="en-IN" b="1" dirty="0" smtClean="0"/>
              <a:t> -</a:t>
            </a:r>
            <a:r>
              <a:rPr lang="en-IN" dirty="0" smtClean="0"/>
              <a:t> Input text in English</a:t>
            </a:r>
          </a:p>
          <a:p>
            <a:r>
              <a:rPr lang="en-IN" dirty="0" smtClean="0"/>
              <a:t> 		 </a:t>
            </a:r>
            <a:r>
              <a:rPr lang="en-IN" b="1" dirty="0" smtClean="0"/>
              <a:t>2. transliteration -</a:t>
            </a:r>
            <a:r>
              <a:rPr lang="en-IN" dirty="0" smtClean="0"/>
              <a:t>Transliteration type  i.e. (NAME/ADDRESS)</a:t>
            </a:r>
          </a:p>
          <a:p>
            <a:r>
              <a:rPr lang="en-IN" dirty="0" smtClean="0"/>
              <a:t> 		 </a:t>
            </a:r>
            <a:r>
              <a:rPr lang="en-IN" b="1" dirty="0" smtClean="0"/>
              <a:t>3. locale -</a:t>
            </a:r>
            <a:r>
              <a:rPr lang="en-IN" dirty="0" smtClean="0"/>
              <a:t> Indian language locale</a:t>
            </a:r>
          </a:p>
          <a:p>
            <a:endParaRPr lang="en-US" altLang="en-US" sz="3200" dirty="0" smtClean="0"/>
          </a:p>
          <a:p>
            <a:pPr lvl="1">
              <a:lnSpc>
                <a:spcPct val="150000"/>
              </a:lnSpc>
              <a:spcBef>
                <a:spcPct val="0"/>
              </a:spcBef>
              <a:buFont typeface="Wingdings" pitchFamily="2" charset="2"/>
              <a:buChar char="§"/>
            </a:pPr>
            <a:r>
              <a:rPr lang="en-US" altLang="en-US" sz="2000" dirty="0" smtClean="0"/>
              <a:t> Easy integration in browser based application using JavaScript</a:t>
            </a:r>
            <a:r>
              <a:rPr lang="en-US" altLang="en-US" sz="1200" b="1" i="1" dirty="0" smtClean="0">
                <a:latin typeface="Courier New" pitchFamily="49" charset="0"/>
                <a:cs typeface="Courier New" pitchFamily="49" charset="0"/>
              </a:rPr>
              <a:t>	</a:t>
            </a:r>
          </a:p>
          <a:p>
            <a:pPr lvl="1">
              <a:lnSpc>
                <a:spcPct val="150000"/>
              </a:lnSpc>
              <a:spcBef>
                <a:spcPct val="0"/>
              </a:spcBef>
              <a:buFont typeface="Wingdings" pitchFamily="2" charset="2"/>
              <a:buChar char="§"/>
            </a:pPr>
            <a:r>
              <a:rPr lang="en-US" altLang="en-US" sz="2000" dirty="0" smtClean="0"/>
              <a:t> Browser compatibility.</a:t>
            </a:r>
          </a:p>
          <a:p>
            <a:pPr lvl="1">
              <a:lnSpc>
                <a:spcPct val="150000"/>
              </a:lnSpc>
              <a:spcBef>
                <a:spcPct val="0"/>
              </a:spcBef>
            </a:pPr>
            <a:r>
              <a:rPr lang="en-US" altLang="en-US" sz="2000" dirty="0" smtClean="0"/>
              <a:t>  ( Chrome, Firefox , Internet Explorer – v 7.0 and Above, Safari, Opera )</a:t>
            </a:r>
          </a:p>
          <a:p>
            <a:pPr lvl="1">
              <a:lnSpc>
                <a:spcPct val="150000"/>
              </a:lnSpc>
              <a:spcBef>
                <a:spcPct val="0"/>
              </a:spcBef>
              <a:buFont typeface="Wingdings" pitchFamily="2" charset="2"/>
              <a:buChar char="§"/>
            </a:pPr>
            <a:endParaRPr lang="en-US" altLang="en-US" sz="2000" dirty="0" smtClean="0"/>
          </a:p>
          <a:p>
            <a:pPr lvl="1">
              <a:spcBef>
                <a:spcPct val="0"/>
              </a:spcBef>
              <a:buFont typeface="Wingdings" pitchFamily="2" charset="2"/>
              <a:buChar char="§"/>
            </a:pPr>
            <a:endParaRPr lang="en-US" altLang="en-US" sz="2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274638"/>
            <a:ext cx="8229600" cy="792162"/>
          </a:xfrm>
        </p:spPr>
        <p:txBody>
          <a:bodyPr/>
          <a:lstStyle/>
          <a:p>
            <a:pPr eaLnBrk="1" hangingPunct="1"/>
            <a:r>
              <a:rPr lang="en-US" altLang="en-US" smtClean="0"/>
              <a:t>Architecture</a:t>
            </a:r>
          </a:p>
        </p:txBody>
      </p:sp>
      <p:sp>
        <p:nvSpPr>
          <p:cNvPr id="8" name="Rounded Rectangle 7"/>
          <p:cNvSpPr/>
          <p:nvPr/>
        </p:nvSpPr>
        <p:spPr>
          <a:xfrm>
            <a:off x="4684713" y="1524000"/>
            <a:ext cx="4154487" cy="3886200"/>
          </a:xfrm>
          <a:prstGeom prst="roundRect">
            <a:avLst/>
          </a:prstGeom>
          <a:solidFill>
            <a:schemeClr val="accent1">
              <a:lumMod val="60000"/>
              <a:lumOff val="40000"/>
            </a:schemeClr>
          </a:solidFill>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fontAlgn="auto">
              <a:spcBef>
                <a:spcPts val="0"/>
              </a:spcBef>
              <a:spcAft>
                <a:spcPts val="0"/>
              </a:spcAft>
              <a:defRPr/>
            </a:pPr>
            <a:endParaRPr lang="en-US" dirty="0"/>
          </a:p>
          <a:p>
            <a:pPr algn="ctr" fontAlgn="auto">
              <a:spcBef>
                <a:spcPts val="0"/>
              </a:spcBef>
              <a:spcAft>
                <a:spcPts val="0"/>
              </a:spcAft>
              <a:defRPr/>
            </a:pPr>
            <a:endParaRPr lang="en-US" dirty="0"/>
          </a:p>
          <a:p>
            <a:pPr algn="ctr" fontAlgn="auto">
              <a:spcBef>
                <a:spcPts val="0"/>
              </a:spcBef>
              <a:spcAft>
                <a:spcPts val="0"/>
              </a:spcAft>
              <a:defRPr/>
            </a:pPr>
            <a:endParaRPr lang="en-US" dirty="0"/>
          </a:p>
          <a:p>
            <a:pPr algn="ctr" fontAlgn="auto">
              <a:spcBef>
                <a:spcPts val="0"/>
              </a:spcBef>
              <a:spcAft>
                <a:spcPts val="0"/>
              </a:spcAft>
              <a:defRPr/>
            </a:pPr>
            <a:endParaRPr lang="en-US" dirty="0"/>
          </a:p>
        </p:txBody>
      </p:sp>
      <p:sp>
        <p:nvSpPr>
          <p:cNvPr id="10" name="Oval 9"/>
          <p:cNvSpPr/>
          <p:nvPr/>
        </p:nvSpPr>
        <p:spPr>
          <a:xfrm>
            <a:off x="6935788" y="2693988"/>
            <a:ext cx="1825625" cy="1579562"/>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en-US" b="1" dirty="0"/>
              <a:t>Web </a:t>
            </a:r>
            <a:r>
              <a:rPr lang="en-US" b="1" dirty="0" smtClean="0"/>
              <a:t>Application</a:t>
            </a:r>
            <a:br>
              <a:rPr lang="en-US" b="1" dirty="0" smtClean="0"/>
            </a:br>
            <a:r>
              <a:rPr lang="en-US" b="1" dirty="0" smtClean="0"/>
              <a:t>(Java/.NET)</a:t>
            </a:r>
            <a:endParaRPr lang="en-US" b="1" dirty="0"/>
          </a:p>
        </p:txBody>
      </p:sp>
      <p:sp>
        <p:nvSpPr>
          <p:cNvPr id="11" name="Rectangle 10"/>
          <p:cNvSpPr/>
          <p:nvPr/>
        </p:nvSpPr>
        <p:spPr>
          <a:xfrm>
            <a:off x="381000" y="2847975"/>
            <a:ext cx="1524000" cy="1544638"/>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b="1" dirty="0"/>
              <a:t>farmer.gov.in</a:t>
            </a:r>
          </a:p>
          <a:p>
            <a:pPr algn="ctr">
              <a:defRPr/>
            </a:pPr>
            <a:r>
              <a:rPr lang="en-US" b="1" dirty="0"/>
              <a:t>(MMP)</a:t>
            </a:r>
          </a:p>
        </p:txBody>
      </p:sp>
      <p:sp>
        <p:nvSpPr>
          <p:cNvPr id="3078" name="TextBox 11"/>
          <p:cNvSpPr txBox="1">
            <a:spLocks noChangeArrowheads="1"/>
          </p:cNvSpPr>
          <p:nvPr/>
        </p:nvSpPr>
        <p:spPr bwMode="auto">
          <a:xfrm>
            <a:off x="2209800" y="2116138"/>
            <a:ext cx="2070100" cy="922337"/>
          </a:xfrm>
          <a:prstGeom prst="rect">
            <a:avLst/>
          </a:prstGeom>
          <a:noFill/>
          <a:ln w="9525">
            <a:noFill/>
            <a:miter lim="800000"/>
            <a:headEnd/>
            <a:tailEnd/>
          </a:ln>
        </p:spPr>
        <p:txBody>
          <a:bodyPr>
            <a:spAutoFit/>
          </a:bodyPr>
          <a:lstStyle/>
          <a:p>
            <a:pPr algn="ctr"/>
            <a:r>
              <a:rPr lang="en-US" altLang="en-US"/>
              <a:t>Call to function inside JavaScript file.</a:t>
            </a:r>
          </a:p>
        </p:txBody>
      </p:sp>
      <p:sp>
        <p:nvSpPr>
          <p:cNvPr id="18" name="TextBox 17"/>
          <p:cNvSpPr txBox="1"/>
          <p:nvPr/>
        </p:nvSpPr>
        <p:spPr>
          <a:xfrm>
            <a:off x="5018088" y="5434013"/>
            <a:ext cx="3438525" cy="461962"/>
          </a:xfrm>
          <a:prstGeom prst="rect">
            <a:avLst/>
          </a:prstGeom>
          <a:noFill/>
        </p:spPr>
        <p:txBody>
          <a:bodyPr>
            <a:spAutoFit/>
          </a:bodyPr>
          <a:lstStyle/>
          <a:p>
            <a:pPr algn="ctr" fontAlgn="auto">
              <a:spcBef>
                <a:spcPts val="0"/>
              </a:spcBef>
              <a:spcAft>
                <a:spcPts val="0"/>
              </a:spcAft>
              <a:defRPr/>
            </a:pPr>
            <a:r>
              <a:rPr lang="en-US" sz="2400" b="1" dirty="0">
                <a:solidFill>
                  <a:schemeClr val="tx1">
                    <a:lumMod val="75000"/>
                    <a:lumOff val="25000"/>
                  </a:schemeClr>
                </a:solidFill>
                <a:latin typeface="+mn-lt"/>
                <a:cs typeface="+mn-cs"/>
              </a:rPr>
              <a:t>Gisttransserver.in</a:t>
            </a:r>
          </a:p>
        </p:txBody>
      </p:sp>
      <p:sp>
        <p:nvSpPr>
          <p:cNvPr id="3080" name="TextBox 21"/>
          <p:cNvSpPr txBox="1">
            <a:spLocks noChangeArrowheads="1"/>
          </p:cNvSpPr>
          <p:nvPr/>
        </p:nvSpPr>
        <p:spPr bwMode="auto">
          <a:xfrm>
            <a:off x="7572375" y="1609725"/>
            <a:ext cx="981075" cy="369888"/>
          </a:xfrm>
          <a:prstGeom prst="rect">
            <a:avLst/>
          </a:prstGeom>
          <a:noFill/>
          <a:ln w="9525">
            <a:noFill/>
            <a:miter lim="800000"/>
            <a:headEnd/>
            <a:tailEnd/>
          </a:ln>
        </p:spPr>
        <p:txBody>
          <a:bodyPr>
            <a:spAutoFit/>
          </a:bodyPr>
          <a:lstStyle/>
          <a:p>
            <a:r>
              <a:rPr lang="en-US" altLang="en-US"/>
              <a:t>Request</a:t>
            </a:r>
          </a:p>
        </p:txBody>
      </p:sp>
      <p:sp>
        <p:nvSpPr>
          <p:cNvPr id="3081" name="TextBox 22"/>
          <p:cNvSpPr txBox="1">
            <a:spLocks noChangeArrowheads="1"/>
          </p:cNvSpPr>
          <p:nvPr/>
        </p:nvSpPr>
        <p:spPr bwMode="auto">
          <a:xfrm>
            <a:off x="7621588" y="4891088"/>
            <a:ext cx="1128712" cy="369887"/>
          </a:xfrm>
          <a:prstGeom prst="rect">
            <a:avLst/>
          </a:prstGeom>
          <a:noFill/>
          <a:ln w="9525">
            <a:noFill/>
            <a:miter lim="800000"/>
            <a:headEnd/>
            <a:tailEnd/>
          </a:ln>
        </p:spPr>
        <p:txBody>
          <a:bodyPr>
            <a:spAutoFit/>
          </a:bodyPr>
          <a:lstStyle/>
          <a:p>
            <a:r>
              <a:rPr lang="en-US" altLang="en-US"/>
              <a:t>Response</a:t>
            </a:r>
          </a:p>
        </p:txBody>
      </p:sp>
      <p:sp>
        <p:nvSpPr>
          <p:cNvPr id="24" name="Right Arrow 23"/>
          <p:cNvSpPr/>
          <p:nvPr/>
        </p:nvSpPr>
        <p:spPr>
          <a:xfrm>
            <a:off x="1841500" y="2922588"/>
            <a:ext cx="3001963" cy="560387"/>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rPr>
              <a:t>Request</a:t>
            </a:r>
          </a:p>
        </p:txBody>
      </p:sp>
      <p:sp>
        <p:nvSpPr>
          <p:cNvPr id="28" name="Left Arrow 27"/>
          <p:cNvSpPr/>
          <p:nvPr/>
        </p:nvSpPr>
        <p:spPr>
          <a:xfrm>
            <a:off x="1854200" y="3725863"/>
            <a:ext cx="2989263" cy="547687"/>
          </a:xfrm>
          <a:prstGeom prst="lef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rPr>
              <a:t>Response</a:t>
            </a:r>
          </a:p>
        </p:txBody>
      </p:sp>
      <p:sp>
        <p:nvSpPr>
          <p:cNvPr id="3084" name="TextBox 28"/>
          <p:cNvSpPr txBox="1">
            <a:spLocks noChangeArrowheads="1"/>
          </p:cNvSpPr>
          <p:nvPr/>
        </p:nvSpPr>
        <p:spPr bwMode="auto">
          <a:xfrm>
            <a:off x="2373313" y="4154488"/>
            <a:ext cx="1951037" cy="922337"/>
          </a:xfrm>
          <a:prstGeom prst="rect">
            <a:avLst/>
          </a:prstGeom>
          <a:noFill/>
          <a:ln w="9525">
            <a:noFill/>
            <a:miter lim="800000"/>
            <a:headEnd/>
            <a:tailEnd/>
          </a:ln>
        </p:spPr>
        <p:txBody>
          <a:bodyPr>
            <a:spAutoFit/>
          </a:bodyPr>
          <a:lstStyle/>
          <a:p>
            <a:pPr algn="ctr"/>
            <a:r>
              <a:rPr lang="en-US" altLang="en-US"/>
              <a:t>Response processed by  JavaScript file.</a:t>
            </a:r>
          </a:p>
        </p:txBody>
      </p:sp>
      <p:sp>
        <p:nvSpPr>
          <p:cNvPr id="31" name="Rounded Rectangle 30"/>
          <p:cNvSpPr/>
          <p:nvPr/>
        </p:nvSpPr>
        <p:spPr>
          <a:xfrm>
            <a:off x="4859338" y="2646363"/>
            <a:ext cx="1646237" cy="1747837"/>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endParaRPr lang="en-US" dirty="0">
              <a:solidFill>
                <a:schemeClr val="tx2">
                  <a:lumMod val="60000"/>
                  <a:lumOff val="40000"/>
                </a:schemeClr>
              </a:solidFill>
            </a:endParaRPr>
          </a:p>
          <a:p>
            <a:pPr algn="ctr" fontAlgn="auto">
              <a:spcBef>
                <a:spcPts val="0"/>
              </a:spcBef>
              <a:spcAft>
                <a:spcPts val="0"/>
              </a:spcAft>
              <a:defRPr/>
            </a:pPr>
            <a:r>
              <a:rPr lang="en-US" dirty="0">
                <a:solidFill>
                  <a:schemeClr val="tx2">
                    <a:lumMod val="60000"/>
                    <a:lumOff val="40000"/>
                  </a:schemeClr>
                </a:solidFill>
              </a:rPr>
              <a:t>function</a:t>
            </a:r>
          </a:p>
          <a:p>
            <a:pPr algn="ctr" fontAlgn="auto">
              <a:spcBef>
                <a:spcPts val="0"/>
              </a:spcBef>
              <a:spcAft>
                <a:spcPts val="0"/>
              </a:spcAft>
              <a:defRPr/>
            </a:pPr>
            <a:r>
              <a:rPr lang="en-US" dirty="0" err="1"/>
              <a:t>enableTyping</a:t>
            </a:r>
            <a:r>
              <a:rPr lang="en-US" dirty="0"/>
              <a:t>(</a:t>
            </a:r>
            <a:r>
              <a:rPr lang="en-US" dirty="0" err="1"/>
              <a:t>textboxID</a:t>
            </a:r>
            <a:r>
              <a:rPr lang="en-US" dirty="0"/>
              <a:t>)</a:t>
            </a:r>
          </a:p>
        </p:txBody>
      </p:sp>
      <p:sp>
        <p:nvSpPr>
          <p:cNvPr id="17" name="Curved Down Arrow 16"/>
          <p:cNvSpPr/>
          <p:nvPr/>
        </p:nvSpPr>
        <p:spPr>
          <a:xfrm>
            <a:off x="5486400" y="1709738"/>
            <a:ext cx="2624138" cy="996950"/>
          </a:xfrm>
          <a:prstGeom prst="curved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21" name="Curved Up Arrow 20"/>
          <p:cNvSpPr/>
          <p:nvPr/>
        </p:nvSpPr>
        <p:spPr>
          <a:xfrm flipH="1">
            <a:off x="5510213" y="4273550"/>
            <a:ext cx="2503487" cy="1030288"/>
          </a:xfrm>
          <a:prstGeom prst="curved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3088" name="TextBox 3"/>
          <p:cNvSpPr txBox="1">
            <a:spLocks noChangeArrowheads="1"/>
          </p:cNvSpPr>
          <p:nvPr/>
        </p:nvSpPr>
        <p:spPr bwMode="auto">
          <a:xfrm>
            <a:off x="4843463" y="2760663"/>
            <a:ext cx="1676400" cy="368300"/>
          </a:xfrm>
          <a:prstGeom prst="rect">
            <a:avLst/>
          </a:prstGeom>
          <a:noFill/>
          <a:ln w="9525">
            <a:noFill/>
            <a:miter lim="800000"/>
            <a:headEnd/>
            <a:tailEnd/>
          </a:ln>
        </p:spPr>
        <p:txBody>
          <a:bodyPr>
            <a:spAutoFit/>
          </a:bodyPr>
          <a:lstStyle/>
          <a:p>
            <a:r>
              <a:rPr lang="en-US" altLang="en-US" b="1"/>
              <a:t>CDAC-Typing.js</a:t>
            </a:r>
          </a:p>
        </p:txBody>
      </p:sp>
      <p:sp>
        <p:nvSpPr>
          <p:cNvPr id="3089" name="TextBox 18"/>
          <p:cNvSpPr txBox="1">
            <a:spLocks noChangeArrowheads="1"/>
          </p:cNvSpPr>
          <p:nvPr/>
        </p:nvSpPr>
        <p:spPr bwMode="auto">
          <a:xfrm>
            <a:off x="6186488" y="1838325"/>
            <a:ext cx="1370012" cy="739775"/>
          </a:xfrm>
          <a:prstGeom prst="rect">
            <a:avLst/>
          </a:prstGeom>
          <a:noFill/>
          <a:ln w="9525">
            <a:noFill/>
            <a:miter lim="800000"/>
            <a:headEnd/>
            <a:tailEnd/>
          </a:ln>
        </p:spPr>
        <p:txBody>
          <a:bodyPr>
            <a:spAutoFit/>
          </a:bodyPr>
          <a:lstStyle/>
          <a:p>
            <a:r>
              <a:rPr lang="en-US" altLang="en-US" sz="1400"/>
              <a:t>English Text, Name/Address, Locale</a:t>
            </a:r>
          </a:p>
        </p:txBody>
      </p:sp>
      <p:sp>
        <p:nvSpPr>
          <p:cNvPr id="3090" name="TextBox 19"/>
          <p:cNvSpPr txBox="1">
            <a:spLocks noChangeArrowheads="1"/>
          </p:cNvSpPr>
          <p:nvPr/>
        </p:nvSpPr>
        <p:spPr bwMode="auto">
          <a:xfrm>
            <a:off x="6299200" y="4381500"/>
            <a:ext cx="1273175" cy="738188"/>
          </a:xfrm>
          <a:prstGeom prst="rect">
            <a:avLst/>
          </a:prstGeom>
          <a:noFill/>
          <a:ln w="9525">
            <a:noFill/>
            <a:miter lim="800000"/>
            <a:headEnd/>
            <a:tailEnd/>
          </a:ln>
        </p:spPr>
        <p:txBody>
          <a:bodyPr>
            <a:spAutoFit/>
          </a:bodyPr>
          <a:lstStyle/>
          <a:p>
            <a:r>
              <a:rPr lang="en-US" altLang="en-US" sz="1400"/>
              <a:t>Suggestion separated by caret(^)</a:t>
            </a:r>
          </a:p>
        </p:txBody>
      </p:sp>
      <p:sp>
        <p:nvSpPr>
          <p:cNvPr id="3091" name="TextBox 24"/>
          <p:cNvSpPr txBox="1">
            <a:spLocks noChangeArrowheads="1"/>
          </p:cNvSpPr>
          <p:nvPr/>
        </p:nvSpPr>
        <p:spPr bwMode="auto">
          <a:xfrm>
            <a:off x="1063625" y="6027738"/>
            <a:ext cx="6850063" cy="400050"/>
          </a:xfrm>
          <a:prstGeom prst="rect">
            <a:avLst/>
          </a:prstGeom>
          <a:noFill/>
          <a:ln w="9525">
            <a:noFill/>
            <a:miter lim="800000"/>
            <a:headEnd/>
            <a:tailEnd/>
          </a:ln>
        </p:spPr>
        <p:txBody>
          <a:bodyPr>
            <a:spAutoFit/>
          </a:bodyPr>
          <a:lstStyle/>
          <a:p>
            <a:r>
              <a:rPr lang="en-US" altLang="en-US" sz="2000" b="1"/>
              <a:t>Client calling the JavaScript function with needed parameters.</a:t>
            </a:r>
          </a:p>
        </p:txBody>
      </p:sp>
      <p:sp>
        <p:nvSpPr>
          <p:cNvPr id="2" name="Oval 1"/>
          <p:cNvSpPr/>
          <p:nvPr/>
        </p:nvSpPr>
        <p:spPr>
          <a:xfrm>
            <a:off x="228600" y="1044575"/>
            <a:ext cx="1828800" cy="787400"/>
          </a:xfrm>
          <a:prstGeom prst="ellipse">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t>USER</a:t>
            </a:r>
          </a:p>
        </p:txBody>
      </p:sp>
      <p:sp>
        <p:nvSpPr>
          <p:cNvPr id="3093" name="TextBox 5"/>
          <p:cNvSpPr txBox="1">
            <a:spLocks noChangeArrowheads="1"/>
          </p:cNvSpPr>
          <p:nvPr/>
        </p:nvSpPr>
        <p:spPr bwMode="auto">
          <a:xfrm>
            <a:off x="315913" y="4430713"/>
            <a:ext cx="1492250" cy="369887"/>
          </a:xfrm>
          <a:prstGeom prst="rect">
            <a:avLst/>
          </a:prstGeom>
          <a:noFill/>
          <a:ln w="9525">
            <a:noFill/>
            <a:miter lim="800000"/>
            <a:headEnd/>
            <a:tailEnd/>
          </a:ln>
        </p:spPr>
        <p:txBody>
          <a:bodyPr>
            <a:spAutoFit/>
          </a:bodyPr>
          <a:lstStyle/>
          <a:p>
            <a:pPr algn="ctr"/>
            <a:r>
              <a:rPr lang="en-US"/>
              <a:t>Website</a:t>
            </a:r>
          </a:p>
        </p:txBody>
      </p:sp>
      <p:sp>
        <p:nvSpPr>
          <p:cNvPr id="13" name="Down Arrow 12"/>
          <p:cNvSpPr/>
          <p:nvPr/>
        </p:nvSpPr>
        <p:spPr>
          <a:xfrm>
            <a:off x="750888" y="1822450"/>
            <a:ext cx="176212" cy="12842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Up Arrow 13"/>
          <p:cNvSpPr/>
          <p:nvPr/>
        </p:nvSpPr>
        <p:spPr>
          <a:xfrm>
            <a:off x="1322388" y="1811338"/>
            <a:ext cx="217487" cy="128428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28600" y="1066800"/>
            <a:ext cx="8602089" cy="5410200"/>
          </a:xfrm>
          <a:prstGeom prst="rect">
            <a:avLst/>
          </a:prstGeom>
          <a:noFill/>
          <a:ln w="9525">
            <a:noFill/>
            <a:miter lim="800000"/>
            <a:headEnd/>
            <a:tailEnd/>
          </a:ln>
          <a:effectLst/>
        </p:spPr>
      </p:pic>
      <p:sp>
        <p:nvSpPr>
          <p:cNvPr id="3" name="Rectangle 2"/>
          <p:cNvSpPr/>
          <p:nvPr/>
        </p:nvSpPr>
        <p:spPr>
          <a:xfrm>
            <a:off x="76200" y="76200"/>
            <a:ext cx="70866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altLang="en-US" sz="2400" b="1" dirty="0" smtClean="0"/>
              <a:t>Demo Application</a:t>
            </a:r>
            <a:endParaRPr lang="en-US" altLang="en-US" sz="2400" b="1" dirty="0">
              <a:solidFill>
                <a:schemeClr val="bg1"/>
              </a:solidFill>
            </a:endParaRPr>
          </a:p>
        </p:txBody>
      </p:sp>
      <p:sp>
        <p:nvSpPr>
          <p:cNvPr id="4" name="TextBox 3"/>
          <p:cNvSpPr txBox="1"/>
          <p:nvPr/>
        </p:nvSpPr>
        <p:spPr>
          <a:xfrm>
            <a:off x="228600" y="685800"/>
            <a:ext cx="3886200" cy="369332"/>
          </a:xfrm>
          <a:prstGeom prst="rect">
            <a:avLst/>
          </a:prstGeom>
          <a:noFill/>
        </p:spPr>
        <p:txBody>
          <a:bodyPr wrap="square" rtlCol="0">
            <a:spAutoFit/>
          </a:bodyPr>
          <a:lstStyle/>
          <a:p>
            <a:pPr>
              <a:buNone/>
            </a:pPr>
            <a:r>
              <a:rPr lang="en-IN" dirty="0" smtClean="0">
                <a:hlinkClick r:id="rId3"/>
              </a:rPr>
              <a:t>http://gisttransserver.in/demo.html</a:t>
            </a:r>
            <a:endParaRPr lang="en-IN"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76200"/>
            <a:ext cx="70866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altLang="en-US" sz="2400" b="1" dirty="0" smtClean="0"/>
              <a:t>How to use ?</a:t>
            </a:r>
            <a:endParaRPr lang="en-US" altLang="en-US" sz="2400" b="1" dirty="0">
              <a:solidFill>
                <a:schemeClr val="bg1"/>
              </a:solidFill>
            </a:endParaRPr>
          </a:p>
        </p:txBody>
      </p:sp>
      <p:sp>
        <p:nvSpPr>
          <p:cNvPr id="3" name="Rectangle 2"/>
          <p:cNvSpPr/>
          <p:nvPr/>
        </p:nvSpPr>
        <p:spPr>
          <a:xfrm>
            <a:off x="228600" y="838200"/>
            <a:ext cx="8305800" cy="3970318"/>
          </a:xfrm>
          <a:prstGeom prst="rect">
            <a:avLst/>
          </a:prstGeom>
        </p:spPr>
        <p:txBody>
          <a:bodyPr wrap="square">
            <a:spAutoFit/>
          </a:bodyPr>
          <a:lstStyle/>
          <a:p>
            <a:pPr lvl="1"/>
            <a:r>
              <a:rPr lang="en-US" altLang="en-US" sz="2000" dirty="0" smtClean="0"/>
              <a:t>  </a:t>
            </a:r>
            <a:r>
              <a:rPr lang="en-US" sz="2000" b="1" dirty="0" smtClean="0"/>
              <a:t>Floating Keyboard:</a:t>
            </a:r>
            <a:r>
              <a:rPr lang="en-US" sz="2000" dirty="0" smtClean="0"/>
              <a:t> </a:t>
            </a:r>
          </a:p>
          <a:p>
            <a:pPr lvl="1">
              <a:buFont typeface="Wingdings" pitchFamily="2" charset="2"/>
              <a:buChar char="§"/>
            </a:pPr>
            <a:endParaRPr lang="en-IN" dirty="0" smtClean="0"/>
          </a:p>
          <a:p>
            <a:pPr marL="719138" indent="-179388">
              <a:buFont typeface="Wingdings" pitchFamily="2" charset="2"/>
              <a:buChar char="§"/>
            </a:pPr>
            <a:r>
              <a:rPr lang="en-US" sz="2000" dirty="0" smtClean="0"/>
              <a:t>JavaScript based Floating keyboard is also available for typing in    INSCRIPT mode.</a:t>
            </a:r>
          </a:p>
          <a:p>
            <a:pPr marL="719138" indent="-179388">
              <a:buFont typeface="Wingdings" pitchFamily="2" charset="2"/>
              <a:buChar char="§"/>
            </a:pPr>
            <a:r>
              <a:rPr lang="en-US" sz="2000" dirty="0" smtClean="0"/>
              <a:t>User has option of Phonetic based typing as well as </a:t>
            </a:r>
            <a:r>
              <a:rPr lang="en-US" sz="2000" dirty="0" err="1" smtClean="0"/>
              <a:t>Inscript</a:t>
            </a:r>
            <a:r>
              <a:rPr lang="en-US" sz="2000" dirty="0" smtClean="0"/>
              <a:t> based     typing.</a:t>
            </a:r>
          </a:p>
          <a:p>
            <a:pPr marL="719138" indent="-179388">
              <a:buFont typeface="Wingdings" pitchFamily="2" charset="2"/>
              <a:buChar char="§"/>
            </a:pPr>
            <a:r>
              <a:rPr lang="en-US" sz="2000" dirty="0" smtClean="0"/>
              <a:t>Appropriate language keyboard can be invoked by calling a JavaScript hosted on server.</a:t>
            </a:r>
          </a:p>
          <a:p>
            <a:pPr marL="539750" indent="179388">
              <a:buFont typeface="Wingdings" pitchFamily="2" charset="2"/>
              <a:buChar char="§"/>
            </a:pPr>
            <a:r>
              <a:rPr lang="en-US" sz="2000" dirty="0" smtClean="0"/>
              <a:t> All Browser Compatibility.</a:t>
            </a:r>
          </a:p>
          <a:p>
            <a:endParaRPr lang="en-US" dirty="0" smtClean="0"/>
          </a:p>
          <a:p>
            <a:r>
              <a:rPr lang="en-US" dirty="0" smtClean="0"/>
              <a:t>                                      </a:t>
            </a:r>
            <a:endParaRPr lang="en-US" altLang="en-US" sz="3600" dirty="0" smtClean="0"/>
          </a:p>
          <a:p>
            <a:pPr hangingPunct="0"/>
            <a:r>
              <a:rPr lang="en-IN" dirty="0" smtClean="0"/>
              <a:t>	</a:t>
            </a:r>
            <a:endParaRPr lang="en-US" altLang="en-US" sz="2000" dirty="0" smtClean="0"/>
          </a:p>
          <a:p>
            <a:pPr lvl="1">
              <a:spcBef>
                <a:spcPct val="0"/>
              </a:spcBef>
              <a:buFont typeface="Wingdings" pitchFamily="2" charset="2"/>
              <a:buChar char="§"/>
            </a:pPr>
            <a:endParaRPr lang="en-US" altLang="en-US" sz="2000" dirty="0"/>
          </a:p>
        </p:txBody>
      </p:sp>
      <p:pic>
        <p:nvPicPr>
          <p:cNvPr id="4" name="Picture 3"/>
          <p:cNvPicPr/>
          <p:nvPr/>
        </p:nvPicPr>
        <p:blipFill>
          <a:blip r:embed="rId2">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838200" y="3657600"/>
            <a:ext cx="7543800" cy="2971800"/>
          </a:xfrm>
          <a:prstGeom prst="rect">
            <a:avLst/>
          </a:prstGeom>
          <a:noFill/>
          <a:ln>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2667000"/>
            <a:ext cx="7086600" cy="914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ltLang="en-US" sz="2400" b="1" dirty="0" smtClean="0"/>
              <a:t>Case Studies</a:t>
            </a:r>
            <a:endParaRPr lang="en-US" altLang="en-US" sz="2400" b="1" dirty="0">
              <a:solidFill>
                <a:schemeClr val="bg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7200" y="838200"/>
            <a:ext cx="8153400" cy="923330"/>
          </a:xfrm>
          <a:prstGeom prst="rect">
            <a:avLst/>
          </a:prstGeom>
          <a:noFill/>
        </p:spPr>
        <p:txBody>
          <a:bodyPr>
            <a:spAutoFit/>
          </a:bodyPr>
          <a:lstStyle/>
          <a:p>
            <a:pPr>
              <a:lnSpc>
                <a:spcPct val="150000"/>
              </a:lnSpc>
              <a:defRPr/>
            </a:pPr>
            <a:r>
              <a:rPr lang="en-US" b="1" dirty="0">
                <a:solidFill>
                  <a:schemeClr val="tx1"/>
                </a:solidFill>
                <a:latin typeface="Calibri" pitchFamily="32" charset="0"/>
                <a:ea typeface="+mn-ea"/>
                <a:cs typeface="Arial Unicode MS" charset="0"/>
              </a:rPr>
              <a:t>Integration of Transliteration based typing </a:t>
            </a:r>
            <a:r>
              <a:rPr lang="en-US" b="1" dirty="0" smtClean="0">
                <a:solidFill>
                  <a:schemeClr val="tx1"/>
                </a:solidFill>
                <a:latin typeface="Calibri" pitchFamily="32" charset="0"/>
                <a:ea typeface="+mn-ea"/>
                <a:cs typeface="Arial Unicode MS" charset="0"/>
              </a:rPr>
              <a:t>mechanism </a:t>
            </a:r>
            <a:r>
              <a:rPr lang="en-US" b="1" dirty="0">
                <a:solidFill>
                  <a:schemeClr val="tx1"/>
                </a:solidFill>
                <a:latin typeface="Calibri" pitchFamily="32" charset="0"/>
                <a:ea typeface="+mn-ea"/>
                <a:cs typeface="Arial Unicode MS" charset="0"/>
              </a:rPr>
              <a:t>for </a:t>
            </a:r>
            <a:r>
              <a:rPr lang="en-US" b="1" dirty="0" smtClean="0">
                <a:solidFill>
                  <a:schemeClr val="tx1"/>
                </a:solidFill>
                <a:latin typeface="Calibri" pitchFamily="32" charset="0"/>
                <a:ea typeface="+mn-ea"/>
                <a:cs typeface="Arial Unicode MS" charset="0"/>
              </a:rPr>
              <a:t>typing </a:t>
            </a:r>
            <a:r>
              <a:rPr lang="en-US" b="1" dirty="0">
                <a:solidFill>
                  <a:schemeClr val="tx1"/>
                </a:solidFill>
                <a:latin typeface="Calibri" pitchFamily="32" charset="0"/>
                <a:ea typeface="+mn-ea"/>
                <a:cs typeface="Arial Unicode MS" charset="0"/>
              </a:rPr>
              <a:t>advisory SMS for </a:t>
            </a:r>
            <a:r>
              <a:rPr lang="en-US" b="1" dirty="0" err="1">
                <a:solidFill>
                  <a:schemeClr val="tx1"/>
                </a:solidFill>
                <a:latin typeface="Calibri" pitchFamily="32" charset="0"/>
                <a:ea typeface="+mn-ea"/>
                <a:cs typeface="Arial Unicode MS" charset="0"/>
              </a:rPr>
              <a:t>Kisan</a:t>
            </a:r>
            <a:r>
              <a:rPr lang="en-US" b="1" dirty="0">
                <a:solidFill>
                  <a:schemeClr val="tx1"/>
                </a:solidFill>
                <a:latin typeface="Calibri" pitchFamily="32" charset="0"/>
                <a:ea typeface="+mn-ea"/>
                <a:cs typeface="Arial Unicode MS" charset="0"/>
              </a:rPr>
              <a:t> </a:t>
            </a:r>
            <a:r>
              <a:rPr lang="en-US" b="1" dirty="0" smtClean="0">
                <a:solidFill>
                  <a:schemeClr val="tx1"/>
                </a:solidFill>
                <a:latin typeface="Calibri" pitchFamily="32" charset="0"/>
                <a:ea typeface="+mn-ea"/>
                <a:cs typeface="Arial Unicode MS" charset="0"/>
              </a:rPr>
              <a:t>for </a:t>
            </a:r>
            <a:r>
              <a:rPr lang="en-US" b="1" dirty="0">
                <a:solidFill>
                  <a:schemeClr val="tx1"/>
                </a:solidFill>
                <a:latin typeface="Calibri" pitchFamily="32" charset="0"/>
                <a:ea typeface="+mn-ea"/>
                <a:cs typeface="Arial Unicode MS" charset="0"/>
              </a:rPr>
              <a:t>Agriculture Department, Govt. of India</a:t>
            </a:r>
            <a:endParaRPr lang="en-US" dirty="0">
              <a:solidFill>
                <a:schemeClr val="tx1"/>
              </a:solidFill>
              <a:latin typeface="Calibri" pitchFamily="32" charset="0"/>
              <a:ea typeface="+mn-ea"/>
              <a:cs typeface="Arial Unicode MS" charset="0"/>
            </a:endParaRPr>
          </a:p>
        </p:txBody>
      </p:sp>
      <p:pic>
        <p:nvPicPr>
          <p:cNvPr id="14339"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9600" y="1828801"/>
            <a:ext cx="8153400" cy="48006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Rectangle 4"/>
          <p:cNvSpPr/>
          <p:nvPr/>
        </p:nvSpPr>
        <p:spPr>
          <a:xfrm>
            <a:off x="76200" y="76200"/>
            <a:ext cx="7086600" cy="533400"/>
          </a:xfrm>
          <a:prstGeom prst="rect">
            <a:avLst/>
          </a:prstGeom>
          <a:effectLst>
            <a:outerShdw blurRad="50800" dist="38100" dir="2700000" algn="tl" rotWithShape="0">
              <a:prstClr val="black">
                <a:alpha val="40000"/>
              </a:prst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US" sz="2400" b="1" dirty="0"/>
              <a:t>Indian Language Typing in farmer.gov.in</a:t>
            </a:r>
          </a:p>
        </p:txBody>
      </p:sp>
    </p:spTree>
    <p:extLst>
      <p:ext uri="{BB962C8B-B14F-4D97-AF65-F5344CB8AC3E}">
        <p14:creationId xmlns:p14="http://schemas.microsoft.com/office/powerpoint/2010/main" xmlns="" val="250161945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1192</TotalTime>
  <Words>811</Words>
  <Application>Microsoft Office PowerPoint</Application>
  <PresentationFormat>On-screen Show (4:3)</PresentationFormat>
  <Paragraphs>166</Paragraphs>
  <Slides>27</Slides>
  <Notes>3</Notes>
  <HiddenSlides>0</HiddenSlides>
  <MMClips>1</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Isuggest - Typing as a Service  </vt:lpstr>
      <vt:lpstr>Slide 2</vt:lpstr>
      <vt:lpstr>Slide 3</vt:lpstr>
      <vt:lpstr>Slide 4</vt:lpstr>
      <vt:lpstr>Architecture</vt:lpstr>
      <vt:lpstr>Slide 6</vt:lpstr>
      <vt:lpstr>Slide 7</vt:lpstr>
      <vt:lpstr>Slide 8</vt:lpstr>
      <vt:lpstr>Slide 9</vt:lpstr>
      <vt:lpstr>Slide 10</vt:lpstr>
      <vt:lpstr>Slide 11</vt:lpstr>
      <vt:lpstr>Slide 12</vt:lpstr>
      <vt:lpstr>Slide 13</vt:lpstr>
      <vt:lpstr>Slide 14</vt:lpstr>
      <vt:lpstr>Slide 15</vt:lpstr>
      <vt:lpstr>Slide 16</vt:lpstr>
      <vt:lpstr>Database Converter and Golu cleaner </vt:lpstr>
      <vt:lpstr>Slide 18</vt:lpstr>
      <vt:lpstr>Slide 19</vt:lpstr>
      <vt:lpstr>iSuggest as part of ISM</vt:lpstr>
      <vt:lpstr>Slide 21</vt:lpstr>
      <vt:lpstr>Slide 22</vt:lpstr>
      <vt:lpstr>Slide 23</vt:lpstr>
      <vt:lpstr>Slide 24</vt:lpstr>
      <vt:lpstr>Slide 25</vt:lpstr>
      <vt:lpstr>Slide 26</vt:lpstr>
      <vt:lpstr>Slide 27</vt:lpstr>
    </vt:vector>
  </TitlesOfParts>
  <Company>C-DAC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tushark</dc:creator>
  <cp:lastModifiedBy>Anubhav Pareek</cp:lastModifiedBy>
  <cp:revision>91</cp:revision>
  <dcterms:created xsi:type="dcterms:W3CDTF">2014-04-29T07:43:50Z</dcterms:created>
  <dcterms:modified xsi:type="dcterms:W3CDTF">2015-01-15T14:58:00Z</dcterms:modified>
</cp:coreProperties>
</file>