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56" r:id="rId2"/>
    <p:sldId id="257" r:id="rId3"/>
    <p:sldId id="283" r:id="rId4"/>
    <p:sldId id="297" r:id="rId5"/>
    <p:sldId id="259" r:id="rId6"/>
    <p:sldId id="260" r:id="rId7"/>
    <p:sldId id="266" r:id="rId8"/>
    <p:sldId id="261" r:id="rId9"/>
    <p:sldId id="284" r:id="rId10"/>
    <p:sldId id="285" r:id="rId11"/>
    <p:sldId id="304" r:id="rId12"/>
    <p:sldId id="288" r:id="rId13"/>
    <p:sldId id="289" r:id="rId14"/>
    <p:sldId id="290" r:id="rId15"/>
    <p:sldId id="299" r:id="rId16"/>
    <p:sldId id="298" r:id="rId17"/>
    <p:sldId id="292" r:id="rId18"/>
    <p:sldId id="294" r:id="rId19"/>
    <p:sldId id="303" r:id="rId20"/>
    <p:sldId id="296" r:id="rId21"/>
    <p:sldId id="281" r:id="rId22"/>
    <p:sldId id="269" r:id="rId23"/>
    <p:sldId id="301" r:id="rId24"/>
    <p:sldId id="302" r:id="rId25"/>
    <p:sldId id="300" r:id="rId26"/>
    <p:sldId id="28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2527" autoAdjust="0"/>
  </p:normalViewPr>
  <p:slideViewPr>
    <p:cSldViewPr>
      <p:cViewPr varScale="1">
        <p:scale>
          <a:sx n="84" d="100"/>
          <a:sy n="84" d="100"/>
        </p:scale>
        <p:origin x="103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2" d="100"/>
          <a:sy n="82" d="100"/>
        </p:scale>
        <p:origin x="-206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D16CAA-7C87-4769-97B9-813E91D11AFB}" type="datetimeFigureOut">
              <a:rPr lang="en-IN" smtClean="0"/>
              <a:t>21-11-2014</a:t>
            </a:fld>
            <a:endParaRPr lang="en-I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31C7D9-0407-41C7-87FB-ADD7928C7DE3}" type="slidenum">
              <a:rPr lang="en-IN" smtClean="0"/>
              <a:t>‹#›</a:t>
            </a:fld>
            <a:endParaRPr lang="en-IN"/>
          </a:p>
        </p:txBody>
      </p:sp>
    </p:spTree>
    <p:extLst>
      <p:ext uri="{BB962C8B-B14F-4D97-AF65-F5344CB8AC3E}">
        <p14:creationId xmlns:p14="http://schemas.microsoft.com/office/powerpoint/2010/main" val="21648796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2C683-B731-430C-BE3C-D0A5F8CC8727}" type="datetimeFigureOut">
              <a:rPr lang="en-US" smtClean="0"/>
              <a:t>11/21/2014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86D4DE-9B20-43F4-8008-B148F061CBD5}" type="slidenum">
              <a:rPr lang="en-US" smtClean="0"/>
              <a:t>‹#›</a:t>
            </a:fld>
            <a:endParaRPr lang="en-US"/>
          </a:p>
        </p:txBody>
      </p:sp>
      <p:sp>
        <p:nvSpPr>
          <p:cNvPr id="8" name="Notes Placeholder 7"/>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Header Placeholder 8"/>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8456046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juicystudio.com/services/linktest.php" TargetMode="External"/><Relationship Id="rId3" Type="http://schemas.openxmlformats.org/officeDocument/2006/relationships/hyperlink" Target="http://validator.w3.org/" TargetMode="External"/><Relationship Id="rId7" Type="http://schemas.openxmlformats.org/officeDocument/2006/relationships/hyperlink" Target="http://validator.w3.org/checklink/" TargetMode="External"/><Relationship Id="rId12" Type="http://schemas.openxmlformats.org/officeDocument/2006/relationships/hyperlink" Target="http://validator.w3.org/mobil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juicystudio.com/services/csstest.php" TargetMode="External"/><Relationship Id="rId11" Type="http://schemas.openxmlformats.org/officeDocument/2006/relationships/hyperlink" Target="http://www.etre.com/tools/accessibilitycheck/" TargetMode="External"/><Relationship Id="rId5" Type="http://schemas.openxmlformats.org/officeDocument/2006/relationships/hyperlink" Target="http://www.cssportal.com/css-validator/" TargetMode="External"/><Relationship Id="rId10" Type="http://schemas.openxmlformats.org/officeDocument/2006/relationships/hyperlink" Target="http://www.stanford.edu/group/accessibility/cgi-bin/accessibilitychecker/checker/index.php" TargetMode="External"/><Relationship Id="rId4" Type="http://schemas.openxmlformats.org/officeDocument/2006/relationships/hyperlink" Target="http://jigsaw.w3.org/css-validator/" TargetMode="External"/><Relationship Id="rId9" Type="http://schemas.openxmlformats.org/officeDocument/2006/relationships/hyperlink" Target="http://wave.webaim.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086D4DE-9B20-43F4-8008-B148F061CBD5}" type="slidenum">
              <a:rPr lang="en-US" smtClean="0"/>
              <a:t>2</a:t>
            </a:fld>
            <a:endParaRPr lang="en-US"/>
          </a:p>
        </p:txBody>
      </p:sp>
    </p:spTree>
    <p:extLst>
      <p:ext uri="{BB962C8B-B14F-4D97-AF65-F5344CB8AC3E}">
        <p14:creationId xmlns:p14="http://schemas.microsoft.com/office/powerpoint/2010/main" val="388562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smtClean="0"/>
          </a:p>
        </p:txBody>
      </p:sp>
      <p:sp>
        <p:nvSpPr>
          <p:cNvPr id="4" name="Slide Number Placeholder 3"/>
          <p:cNvSpPr>
            <a:spLocks noGrp="1"/>
          </p:cNvSpPr>
          <p:nvPr>
            <p:ph type="sldNum" sz="quarter" idx="5"/>
          </p:nvPr>
        </p:nvSpPr>
        <p:spPr/>
        <p:txBody>
          <a:bodyPr/>
          <a:lstStyle/>
          <a:p>
            <a:pPr>
              <a:defRPr/>
            </a:pPr>
            <a:fld id="{4036C910-3EE0-488E-B663-6AC15C50FD03}" type="slidenum">
              <a:rPr lang="en-US" smtClean="0"/>
              <a:pPr>
                <a:defRPr/>
              </a:pPr>
              <a:t>17</a:t>
            </a:fld>
            <a:endParaRPr lang="en-US" dirty="0"/>
          </a:p>
        </p:txBody>
      </p:sp>
    </p:spTree>
    <p:extLst>
      <p:ext uri="{BB962C8B-B14F-4D97-AF65-F5344CB8AC3E}">
        <p14:creationId xmlns:p14="http://schemas.microsoft.com/office/powerpoint/2010/main" val="2957769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389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F0E5266-51D9-4AB5-BDC5-57E40A7E3B0C}" type="slidenum">
              <a:rPr lang="en-IN" sz="1200">
                <a:latin typeface="Calibri" pitchFamily="34" charset="0"/>
              </a:rPr>
              <a:pPr algn="r" eaLnBrk="1" hangingPunct="1"/>
              <a:t>18</a:t>
            </a:fld>
            <a:endParaRPr lang="en-IN" sz="1200">
              <a:latin typeface="Calibri" pitchFamily="34" charset="0"/>
            </a:endParaRPr>
          </a:p>
        </p:txBody>
      </p:sp>
    </p:spTree>
    <p:extLst>
      <p:ext uri="{BB962C8B-B14F-4D97-AF65-F5344CB8AC3E}">
        <p14:creationId xmlns:p14="http://schemas.microsoft.com/office/powerpoint/2010/main" val="3597969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smtClean="0"/>
          </a:p>
        </p:txBody>
      </p:sp>
      <p:sp>
        <p:nvSpPr>
          <p:cNvPr id="4" name="Slide Number Placeholder 3"/>
          <p:cNvSpPr>
            <a:spLocks noGrp="1"/>
          </p:cNvSpPr>
          <p:nvPr>
            <p:ph type="sldNum" sz="quarter" idx="5"/>
          </p:nvPr>
        </p:nvSpPr>
        <p:spPr/>
        <p:txBody>
          <a:bodyPr/>
          <a:lstStyle/>
          <a:p>
            <a:pPr>
              <a:defRPr/>
            </a:pPr>
            <a:fld id="{8CC686E8-AC8A-40E5-804A-E4746EB01B08}" type="slidenum">
              <a:rPr lang="en-US" smtClean="0"/>
              <a:pPr>
                <a:defRPr/>
              </a:pPr>
              <a:t>19</a:t>
            </a:fld>
            <a:endParaRPr lang="en-US" dirty="0"/>
          </a:p>
        </p:txBody>
      </p:sp>
    </p:spTree>
    <p:extLst>
      <p:ext uri="{BB962C8B-B14F-4D97-AF65-F5344CB8AC3E}">
        <p14:creationId xmlns:p14="http://schemas.microsoft.com/office/powerpoint/2010/main" val="1932346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086D4DE-9B20-43F4-8008-B148F061CBD5}" type="slidenum">
              <a:rPr lang="en-US" smtClean="0"/>
              <a:t>26</a:t>
            </a:fld>
            <a:endParaRPr lang="en-US"/>
          </a:p>
        </p:txBody>
      </p:sp>
    </p:spTree>
    <p:extLst>
      <p:ext uri="{BB962C8B-B14F-4D97-AF65-F5344CB8AC3E}">
        <p14:creationId xmlns:p14="http://schemas.microsoft.com/office/powerpoint/2010/main" val="3386121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fontScale="40000" lnSpcReduction="20000"/>
          </a:bodyPr>
          <a:lstStyle/>
          <a:p>
            <a:r>
              <a:rPr lang="en-US" sz="1200" b="1" kern="1200" baseline="0" dirty="0" smtClean="0">
                <a:solidFill>
                  <a:schemeClr val="tx1"/>
                </a:solidFill>
                <a:latin typeface="+mn-lt"/>
                <a:ea typeface="+mn-ea"/>
                <a:cs typeface="+mn-cs"/>
              </a:rPr>
              <a:t>Universal Accessibility: (Pg 4 GIGW)</a:t>
            </a:r>
          </a:p>
          <a:p>
            <a:r>
              <a:rPr lang="en-US" sz="1200" kern="1200" baseline="0" dirty="0" smtClean="0">
                <a:solidFill>
                  <a:schemeClr val="tx1"/>
                </a:solidFill>
                <a:latin typeface="+mn-lt"/>
                <a:ea typeface="+mn-ea"/>
                <a:cs typeface="+mn-cs"/>
              </a:rPr>
              <a:t>The term ‘Universal Accessibility’ refers to making a website accessible to ALL irrespective of technology, platforms, devices or disabilities of any kind. In other words, Departments should consider the needs of a broad spectrum of visitors, including general public, </a:t>
            </a:r>
            <a:r>
              <a:rPr lang="en-US" sz="1200" kern="1200" baseline="0" dirty="0" err="1" smtClean="0">
                <a:solidFill>
                  <a:schemeClr val="tx1"/>
                </a:solidFill>
                <a:latin typeface="+mn-lt"/>
                <a:ea typeface="+mn-ea"/>
                <a:cs typeface="+mn-cs"/>
              </a:rPr>
              <a:t>specialised</a:t>
            </a:r>
            <a:r>
              <a:rPr lang="en-US" sz="1200" kern="1200" baseline="0" dirty="0" smtClean="0">
                <a:solidFill>
                  <a:schemeClr val="tx1"/>
                </a:solidFill>
                <a:latin typeface="+mn-lt"/>
                <a:ea typeface="+mn-ea"/>
                <a:cs typeface="+mn-cs"/>
              </a:rPr>
              <a:t> audiences, people with disabilities, those without access to advanced technologies, and those with limited English proficiency. Guidelines to address the above</a:t>
            </a:r>
          </a:p>
          <a:p>
            <a:r>
              <a:rPr lang="en-US" sz="1200" kern="1200" baseline="0" dirty="0" smtClean="0">
                <a:solidFill>
                  <a:schemeClr val="tx1"/>
                </a:solidFill>
                <a:latin typeface="+mn-lt"/>
                <a:ea typeface="+mn-ea"/>
                <a:cs typeface="+mn-cs"/>
              </a:rPr>
              <a:t>needs have been given in various sections of this document.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Most pertinent guidelines have been placed in the mandatory category while others have been made advisory or voluntary. Following the mandatory guidelines shall insure compliance to W3C Web Content Accessibility Guidelines (Level A)</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Citizen Centric: (Pg 33 GIGW)</a:t>
            </a:r>
          </a:p>
          <a:p>
            <a:r>
              <a:rPr lang="en-US" sz="1200" kern="1200" baseline="0" dirty="0" smtClean="0">
                <a:solidFill>
                  <a:schemeClr val="tx1"/>
                </a:solidFill>
                <a:latin typeface="+mn-lt"/>
                <a:ea typeface="+mn-ea"/>
                <a:cs typeface="+mn-cs"/>
              </a:rPr>
              <a:t>Examples of Citizen Centric Services are About us, Schemes, Services, Forms, Acts, Documents, Circulars and Notifications, News and Press Releases, Contact Us, Presence on the National Portal</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Website Management Team: (10.1.1 Pg 97 GIGW)</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Departments MUST appoint a </a:t>
            </a:r>
            <a:r>
              <a:rPr lang="en-US" sz="1200" b="1" kern="1200" baseline="0" dirty="0" smtClean="0">
                <a:solidFill>
                  <a:schemeClr val="tx1"/>
                </a:solidFill>
                <a:latin typeface="+mn-lt"/>
                <a:ea typeface="+mn-ea"/>
                <a:cs typeface="+mn-cs"/>
              </a:rPr>
              <a:t>Web Information Manager </a:t>
            </a:r>
            <a:r>
              <a:rPr lang="en-US" sz="1200" kern="1200" baseline="0" dirty="0" smtClean="0">
                <a:solidFill>
                  <a:schemeClr val="tx1"/>
                </a:solidFill>
                <a:latin typeface="+mn-lt"/>
                <a:ea typeface="+mn-ea"/>
                <a:cs typeface="+mn-cs"/>
              </a:rPr>
              <a:t>whose role shall be to ensure that there is a proper flow of content to the site and that content quality and user satisfaction issues are taken care of. To achieve this she/he has to coordinate with the various groups within the Department. The Web Information Manager should undertake the following activities with regard to the Indian Government website being maintained by her/him.</a:t>
            </a:r>
          </a:p>
          <a:p>
            <a:r>
              <a:rPr lang="en-US" sz="1200" kern="1200" baseline="0" dirty="0" smtClean="0">
                <a:solidFill>
                  <a:schemeClr val="tx1"/>
                </a:solidFill>
                <a:latin typeface="+mn-lt"/>
                <a:ea typeface="+mn-ea"/>
                <a:cs typeface="+mn-cs"/>
              </a:rPr>
              <a:t>• Formulation of policies concerning management of content on the web through its entire life cycle viz. </a:t>
            </a:r>
            <a:r>
              <a:rPr lang="en-US" sz="1200" b="1" kern="1200" baseline="0" dirty="0" smtClean="0">
                <a:solidFill>
                  <a:schemeClr val="tx1"/>
                </a:solidFill>
                <a:latin typeface="+mn-lt"/>
                <a:ea typeface="+mn-ea"/>
                <a:cs typeface="+mn-cs"/>
              </a:rPr>
              <a:t>Creation, Moderation, Approval, Publishing and Archival</a:t>
            </a:r>
            <a:r>
              <a:rPr lang="en-US" sz="1200" kern="1200" baseline="0" dirty="0" smtClean="0">
                <a:solidFill>
                  <a:schemeClr val="tx1"/>
                </a:solidFill>
                <a:latin typeface="+mn-lt"/>
                <a:ea typeface="+mn-ea"/>
                <a:cs typeface="+mn-cs"/>
              </a:rPr>
              <a:t>. Ensuring that all content on the website is always authentic, up-to-date and obsolete information or services are removed.</a:t>
            </a:r>
          </a:p>
          <a:p>
            <a:r>
              <a:rPr lang="en-US" sz="1200" kern="1200" baseline="0" dirty="0" smtClean="0">
                <a:solidFill>
                  <a:schemeClr val="tx1"/>
                </a:solidFill>
                <a:latin typeface="+mn-lt"/>
                <a:ea typeface="+mn-ea"/>
                <a:cs typeface="+mn-cs"/>
              </a:rPr>
              <a:t>• Set a mechanism for periodically validating links to related information. An automated report can provide a list of broken links on the site, which can be immediately corrected.</a:t>
            </a:r>
          </a:p>
          <a:p>
            <a:r>
              <a:rPr lang="en-US" sz="1200" kern="1200" baseline="0" dirty="0" smtClean="0">
                <a:solidFill>
                  <a:schemeClr val="tx1"/>
                </a:solidFill>
                <a:latin typeface="+mn-lt"/>
                <a:ea typeface="+mn-ea"/>
                <a:cs typeface="+mn-cs"/>
              </a:rPr>
              <a:t>• Ensuring the entry of the website at a prominent rank in all the major search engines so that the site’s visibility is enhanced and users are made aware of its address.</a:t>
            </a:r>
          </a:p>
          <a:p>
            <a:r>
              <a:rPr lang="en-US" sz="1200" kern="1200" baseline="0" dirty="0" smtClean="0">
                <a:solidFill>
                  <a:schemeClr val="tx1"/>
                </a:solidFill>
                <a:latin typeface="+mn-lt"/>
                <a:ea typeface="+mn-ea"/>
                <a:cs typeface="+mn-cs"/>
              </a:rPr>
              <a:t>• Web Information Manager is overall responsible for quality and quantity of information and services on the website. The complete contact details of the Web Information Manager must be displayed on the website, so that the visitor could contact him/her in case of some queries or requirements.</a:t>
            </a:r>
          </a:p>
          <a:p>
            <a:r>
              <a:rPr lang="en-US" sz="1200" kern="1200" baseline="0" dirty="0" smtClean="0">
                <a:solidFill>
                  <a:schemeClr val="tx1"/>
                </a:solidFill>
                <a:latin typeface="+mn-lt"/>
                <a:ea typeface="+mn-ea"/>
                <a:cs typeface="+mn-cs"/>
              </a:rPr>
              <a:t>• Since the websites receive a lot of feedback/query mails from the visitors, it is the responsibility of the Web Information Manager to either reply to all of them himself/herself or designate someone to regularly check and respond to the feedback/query mails.</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Website Monitoring (10.3 Pg 99 GIGW)</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Web being a dynamic medium, changes in terms of technologies, access devices and even the requirements and expectation levels of visitors happen fairly frequently. Keeping this in mind, Indian Government websites MUST have a website monitoring policy in </a:t>
            </a:r>
            <a:r>
              <a:rPr lang="en-US" sz="1200" kern="1200" baseline="0" dirty="0" err="1" smtClean="0">
                <a:solidFill>
                  <a:schemeClr val="tx1"/>
                </a:solidFill>
                <a:latin typeface="+mn-lt"/>
                <a:ea typeface="+mn-ea"/>
                <a:cs typeface="+mn-cs"/>
              </a:rPr>
              <a:t>place.Websites</a:t>
            </a:r>
            <a:r>
              <a:rPr lang="en-US" sz="1200" kern="1200" baseline="0" dirty="0" smtClean="0">
                <a:solidFill>
                  <a:schemeClr val="tx1"/>
                </a:solidFill>
                <a:latin typeface="+mn-lt"/>
                <a:ea typeface="+mn-ea"/>
                <a:cs typeface="+mn-cs"/>
              </a:rPr>
              <a:t> must be monitored periodically in accordance with the plan to address and fix the quality and compatibility issues around the following parameters: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Performance: Site download time should be </a:t>
            </a:r>
            <a:r>
              <a:rPr lang="en-US" sz="1200" kern="1200" baseline="0" dirty="0" err="1" smtClean="0">
                <a:solidFill>
                  <a:schemeClr val="tx1"/>
                </a:solidFill>
                <a:latin typeface="+mn-lt"/>
                <a:ea typeface="+mn-ea"/>
                <a:cs typeface="+mn-cs"/>
              </a:rPr>
              <a:t>optimised</a:t>
            </a:r>
            <a:r>
              <a:rPr lang="en-US" sz="1200" kern="1200" baseline="0" dirty="0" smtClean="0">
                <a:solidFill>
                  <a:schemeClr val="tx1"/>
                </a:solidFill>
                <a:latin typeface="+mn-lt"/>
                <a:ea typeface="+mn-ea"/>
                <a:cs typeface="+mn-cs"/>
              </a:rPr>
              <a:t> for a variety of network connections as well as devices. All important pages of the website should be tested for this.</a:t>
            </a:r>
          </a:p>
          <a:p>
            <a:r>
              <a:rPr lang="en-US" sz="1200" kern="1200" baseline="0" dirty="0" smtClean="0">
                <a:solidFill>
                  <a:schemeClr val="tx1"/>
                </a:solidFill>
                <a:latin typeface="+mn-lt"/>
                <a:ea typeface="+mn-ea"/>
                <a:cs typeface="+mn-cs"/>
              </a:rPr>
              <a:t>b. Functionality: All modules of the website should be tested for their functionality. Moreover, interactive components of the site such as discussion boards, opinion polls, feedback forms etc. should be working smoothly.</a:t>
            </a:r>
          </a:p>
          <a:p>
            <a:r>
              <a:rPr lang="en-US" sz="1200" kern="1200" baseline="0" dirty="0" smtClean="0">
                <a:solidFill>
                  <a:schemeClr val="tx1"/>
                </a:solidFill>
                <a:latin typeface="+mn-lt"/>
                <a:ea typeface="+mn-ea"/>
                <a:cs typeface="+mn-cs"/>
              </a:rPr>
              <a:t>c. Broken Links: The website should be thoroughly reviewed to rule out the presence of any broken links or errors. A number of tools and techniques are</a:t>
            </a:r>
          </a:p>
          <a:p>
            <a:r>
              <a:rPr lang="en-US" sz="1200" kern="1200" baseline="0" dirty="0" smtClean="0">
                <a:solidFill>
                  <a:schemeClr val="tx1"/>
                </a:solidFill>
                <a:latin typeface="+mn-lt"/>
                <a:ea typeface="+mn-ea"/>
                <a:cs typeface="+mn-cs"/>
              </a:rPr>
              <a:t>now available to easily detect the broken links in a </a:t>
            </a:r>
            <a:r>
              <a:rPr lang="en-US" sz="1200" kern="1200" baseline="0" dirty="0" err="1" smtClean="0">
                <a:solidFill>
                  <a:schemeClr val="tx1"/>
                </a:solidFill>
                <a:latin typeface="+mn-lt"/>
                <a:ea typeface="+mn-ea"/>
                <a:cs typeface="+mn-cs"/>
              </a:rPr>
              <a:t>websited</a:t>
            </a:r>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d. Traffic Analysis: The site traffic should be regularly monitored to </a:t>
            </a:r>
            <a:r>
              <a:rPr lang="en-US" sz="1200" kern="1200" baseline="0" dirty="0" err="1" smtClean="0">
                <a:solidFill>
                  <a:schemeClr val="tx1"/>
                </a:solidFill>
                <a:latin typeface="+mn-lt"/>
                <a:ea typeface="+mn-ea"/>
                <a:cs typeface="+mn-cs"/>
              </a:rPr>
              <a:t>analyse</a:t>
            </a:r>
            <a:r>
              <a:rPr lang="en-US" sz="1200" kern="1200" baseline="0" dirty="0" smtClean="0">
                <a:solidFill>
                  <a:schemeClr val="tx1"/>
                </a:solidFill>
                <a:latin typeface="+mn-lt"/>
                <a:ea typeface="+mn-ea"/>
                <a:cs typeface="+mn-cs"/>
              </a:rPr>
              <a:t> the usage patterns as well as visitors’ profile and preferences. Traffic Analysis tools also give reports on broken links.</a:t>
            </a:r>
          </a:p>
          <a:p>
            <a:r>
              <a:rPr lang="en-US" sz="1200" kern="1200" baseline="0" dirty="0" smtClean="0">
                <a:solidFill>
                  <a:schemeClr val="tx1"/>
                </a:solidFill>
                <a:latin typeface="+mn-lt"/>
                <a:ea typeface="+mn-ea"/>
                <a:cs typeface="+mn-cs"/>
              </a:rPr>
              <a:t>e. Feedback: Feedback from the visitors is the best way to judge a website’s performance and make necessary improvements. A proper mechanism for</a:t>
            </a:r>
          </a:p>
          <a:p>
            <a:r>
              <a:rPr lang="en-US" sz="1200" kern="1200" baseline="0" dirty="0" smtClean="0">
                <a:solidFill>
                  <a:schemeClr val="tx1"/>
                </a:solidFill>
                <a:latin typeface="+mn-lt"/>
                <a:ea typeface="+mn-ea"/>
                <a:cs typeface="+mn-cs"/>
              </a:rPr>
              <a:t>feedback analysis should be in place to carry out the changes and enhancements as suggested by the visitors.</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Website Policies (10,7 Pg 103 GIGW)</a:t>
            </a:r>
          </a:p>
          <a:p>
            <a:r>
              <a:rPr lang="en-US" sz="1200" kern="1200" baseline="0" dirty="0" smtClean="0">
                <a:solidFill>
                  <a:schemeClr val="tx1"/>
                </a:solidFill>
                <a:latin typeface="+mn-lt"/>
                <a:ea typeface="+mn-ea"/>
                <a:cs typeface="+mn-cs"/>
              </a:rPr>
              <a:t>Websites represent the face of the department in the cyber world. Like the Department itself, the website also has to continually grow and evolve. As the website grows in size and reach the expectations of the citizen also grow. It is therefore important that we set down rules and regulations to operate and manage the websites effectively. Although different policies and their need and purpose is explained in various </a:t>
            </a:r>
            <a:r>
              <a:rPr lang="en-US" sz="1200" kern="1200" baseline="0" dirty="0" err="1" smtClean="0">
                <a:solidFill>
                  <a:schemeClr val="tx1"/>
                </a:solidFill>
                <a:latin typeface="+mn-lt"/>
                <a:ea typeface="+mn-ea"/>
                <a:cs typeface="+mn-cs"/>
              </a:rPr>
              <a:t>sectionsof</a:t>
            </a:r>
            <a:r>
              <a:rPr lang="en-US" sz="1200" kern="1200" baseline="0" dirty="0" smtClean="0">
                <a:solidFill>
                  <a:schemeClr val="tx1"/>
                </a:solidFill>
                <a:latin typeface="+mn-lt"/>
                <a:ea typeface="+mn-ea"/>
                <a:cs typeface="+mn-cs"/>
              </a:rPr>
              <a:t> this document for the sake of convenience, a complete list of policies along with the section are referenced below.</a:t>
            </a:r>
          </a:p>
          <a:p>
            <a:endParaRPr lang="en-US" sz="1200" b="1" kern="1200" baseline="0" dirty="0" smtClean="0">
              <a:solidFill>
                <a:schemeClr val="tx1"/>
              </a:solidFill>
              <a:latin typeface="+mn-lt"/>
              <a:ea typeface="+mn-ea"/>
              <a:cs typeface="+mn-cs"/>
            </a:endParaRPr>
          </a:p>
          <a:p>
            <a:r>
              <a:rPr lang="en-US" sz="1200" b="1" kern="1200" baseline="0" dirty="0" err="1" smtClean="0">
                <a:solidFill>
                  <a:schemeClr val="tx1"/>
                </a:solidFill>
                <a:latin typeface="+mn-lt"/>
                <a:ea typeface="+mn-ea"/>
                <a:cs typeface="+mn-cs"/>
              </a:rPr>
              <a:t>S.No</a:t>
            </a:r>
            <a:r>
              <a:rPr lang="en-US" sz="1200" b="1" kern="1200" baseline="0" dirty="0" smtClean="0">
                <a:solidFill>
                  <a:schemeClr val="tx1"/>
                </a:solidFill>
                <a:latin typeface="+mn-lt"/>
                <a:ea typeface="+mn-ea"/>
                <a:cs typeface="+mn-cs"/>
              </a:rPr>
              <a:t>. Policy Ref No.</a:t>
            </a:r>
          </a:p>
          <a:p>
            <a:r>
              <a:rPr lang="en-US" sz="1200" kern="1200" baseline="0" dirty="0" smtClean="0">
                <a:solidFill>
                  <a:schemeClr val="tx1"/>
                </a:solidFill>
                <a:latin typeface="+mn-lt"/>
                <a:ea typeface="+mn-ea"/>
                <a:cs typeface="+mn-cs"/>
              </a:rPr>
              <a:t>1. Copyright Policy 3.1</a:t>
            </a:r>
          </a:p>
          <a:p>
            <a:r>
              <a:rPr lang="en-US" sz="1200" kern="1200" baseline="0" dirty="0" smtClean="0">
                <a:solidFill>
                  <a:schemeClr val="tx1"/>
                </a:solidFill>
                <a:latin typeface="+mn-lt"/>
                <a:ea typeface="+mn-ea"/>
                <a:cs typeface="+mn-cs"/>
              </a:rPr>
              <a:t>2. Hyper linking Policy 3.2</a:t>
            </a:r>
          </a:p>
          <a:p>
            <a:r>
              <a:rPr lang="en-US" sz="1200" kern="1200" baseline="0" dirty="0" smtClean="0">
                <a:solidFill>
                  <a:schemeClr val="tx1"/>
                </a:solidFill>
                <a:latin typeface="+mn-lt"/>
                <a:ea typeface="+mn-ea"/>
                <a:cs typeface="+mn-cs"/>
              </a:rPr>
              <a:t>3. Terms &amp; Conditions 3.3</a:t>
            </a:r>
          </a:p>
          <a:p>
            <a:r>
              <a:rPr lang="en-US" sz="1200" kern="1200" baseline="0" dirty="0" smtClean="0">
                <a:solidFill>
                  <a:schemeClr val="tx1"/>
                </a:solidFill>
                <a:latin typeface="+mn-lt"/>
                <a:ea typeface="+mn-ea"/>
                <a:cs typeface="+mn-cs"/>
              </a:rPr>
              <a:t>4. Privacy policy 3.4</a:t>
            </a:r>
          </a:p>
          <a:p>
            <a:r>
              <a:rPr lang="en-US" sz="1200" kern="1200" baseline="0" dirty="0" smtClean="0">
                <a:solidFill>
                  <a:schemeClr val="tx1"/>
                </a:solidFill>
                <a:latin typeface="+mn-lt"/>
                <a:ea typeface="+mn-ea"/>
                <a:cs typeface="+mn-cs"/>
              </a:rPr>
              <a:t>5. Content Contribution, Moderation and Approval Policy (CMAP) 5.2.1</a:t>
            </a:r>
          </a:p>
          <a:p>
            <a:r>
              <a:rPr lang="en-US" sz="1200" kern="1200" baseline="0" dirty="0" smtClean="0">
                <a:solidFill>
                  <a:schemeClr val="tx1"/>
                </a:solidFill>
                <a:latin typeface="+mn-lt"/>
                <a:ea typeface="+mn-ea"/>
                <a:cs typeface="+mn-cs"/>
              </a:rPr>
              <a:t>6. Web Content Review Policy (CRP) 5.2.3</a:t>
            </a:r>
          </a:p>
          <a:p>
            <a:r>
              <a:rPr lang="en-US" sz="1200" kern="1200" baseline="0" dirty="0" smtClean="0">
                <a:solidFill>
                  <a:schemeClr val="tx1"/>
                </a:solidFill>
                <a:latin typeface="+mn-lt"/>
                <a:ea typeface="+mn-ea"/>
                <a:cs typeface="+mn-cs"/>
              </a:rPr>
              <a:t>7. Content Archival Policy (CAP) 5.2.6</a:t>
            </a:r>
          </a:p>
          <a:p>
            <a:r>
              <a:rPr lang="en-US" sz="1200" kern="1200" baseline="0" dirty="0" smtClean="0">
                <a:solidFill>
                  <a:schemeClr val="tx1"/>
                </a:solidFill>
                <a:latin typeface="+mn-lt"/>
                <a:ea typeface="+mn-ea"/>
                <a:cs typeface="+mn-cs"/>
              </a:rPr>
              <a:t>8. Website Security Policy 7.7.2</a:t>
            </a:r>
          </a:p>
          <a:p>
            <a:r>
              <a:rPr lang="en-US" sz="1200" kern="1200" baseline="0" dirty="0" smtClean="0">
                <a:solidFill>
                  <a:schemeClr val="tx1"/>
                </a:solidFill>
                <a:latin typeface="+mn-lt"/>
                <a:ea typeface="+mn-ea"/>
                <a:cs typeface="+mn-cs"/>
              </a:rPr>
              <a:t>9. Website Monitoring Policy 10.3</a:t>
            </a:r>
          </a:p>
          <a:p>
            <a:r>
              <a:rPr lang="en-US" sz="1200" kern="1200" baseline="0" dirty="0" smtClean="0">
                <a:solidFill>
                  <a:schemeClr val="tx1"/>
                </a:solidFill>
                <a:latin typeface="+mn-lt"/>
                <a:ea typeface="+mn-ea"/>
                <a:cs typeface="+mn-cs"/>
              </a:rPr>
              <a:t>10. Contingency Management 8.3</a:t>
            </a:r>
          </a:p>
          <a:p>
            <a:r>
              <a:rPr lang="en-US" sz="1200" kern="1200" baseline="0" dirty="0" smtClean="0">
                <a:solidFill>
                  <a:schemeClr val="tx1"/>
                </a:solidFill>
                <a:latin typeface="+mn-lt"/>
                <a:ea typeface="+mn-ea"/>
                <a:cs typeface="+mn-cs"/>
              </a:rPr>
              <a:t>All the above policy MUST be duly approved by the Head of the Department.</a:t>
            </a:r>
          </a:p>
        </p:txBody>
      </p:sp>
      <p:sp>
        <p:nvSpPr>
          <p:cNvPr id="4" name="Slide Number Placeholder 3"/>
          <p:cNvSpPr>
            <a:spLocks noGrp="1"/>
          </p:cNvSpPr>
          <p:nvPr>
            <p:ph type="sldNum" sz="quarter" idx="10"/>
          </p:nvPr>
        </p:nvSpPr>
        <p:spPr/>
        <p:txBody>
          <a:bodyPr/>
          <a:lstStyle/>
          <a:p>
            <a:fld id="{F086D4DE-9B20-43F4-8008-B148F061CBD5}" type="slidenum">
              <a:rPr lang="en-US" smtClean="0"/>
              <a:t>8</a:t>
            </a:fld>
            <a:endParaRPr lang="en-US"/>
          </a:p>
        </p:txBody>
      </p:sp>
    </p:spTree>
    <p:extLst>
      <p:ext uri="{BB962C8B-B14F-4D97-AF65-F5344CB8AC3E}">
        <p14:creationId xmlns:p14="http://schemas.microsoft.com/office/powerpoint/2010/main" val="2231190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smtClean="0"/>
          </a:p>
        </p:txBody>
      </p:sp>
      <p:sp>
        <p:nvSpPr>
          <p:cNvPr id="4" name="Slide Number Placeholder 3"/>
          <p:cNvSpPr>
            <a:spLocks noGrp="1"/>
          </p:cNvSpPr>
          <p:nvPr>
            <p:ph type="sldNum" sz="quarter" idx="5"/>
          </p:nvPr>
        </p:nvSpPr>
        <p:spPr/>
        <p:txBody>
          <a:bodyPr/>
          <a:lstStyle/>
          <a:p>
            <a:pPr>
              <a:defRPr/>
            </a:pPr>
            <a:fld id="{8B25F8A8-555A-4A39-ADCF-8F8AB192774A}" type="slidenum">
              <a:rPr lang="en-US" smtClean="0"/>
              <a:pPr>
                <a:defRPr/>
              </a:pPr>
              <a:t>9</a:t>
            </a:fld>
            <a:endParaRPr lang="en-US" dirty="0"/>
          </a:p>
        </p:txBody>
      </p:sp>
    </p:spTree>
    <p:extLst>
      <p:ext uri="{BB962C8B-B14F-4D97-AF65-F5344CB8AC3E}">
        <p14:creationId xmlns:p14="http://schemas.microsoft.com/office/powerpoint/2010/main" val="353792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C43E8A8D-7CE9-45BE-9E97-01D10ED6EEE9}" type="slidenum">
              <a:rPr lang="en-US" smtClean="0"/>
              <a:pPr>
                <a:defRPr/>
              </a:pPr>
              <a:t>10</a:t>
            </a:fld>
            <a:endParaRPr lang="en-US" dirty="0"/>
          </a:p>
        </p:txBody>
      </p:sp>
    </p:spTree>
    <p:extLst>
      <p:ext uri="{BB962C8B-B14F-4D97-AF65-F5344CB8AC3E}">
        <p14:creationId xmlns:p14="http://schemas.microsoft.com/office/powerpoint/2010/main" val="90748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fontScale="92500" lnSpcReduction="20000"/>
          </a:bodyPr>
          <a:lstStyle/>
          <a:p>
            <a:r>
              <a:rPr lang="en-US" sz="1200" b="1" kern="1200" baseline="0" dirty="0" smtClean="0">
                <a:solidFill>
                  <a:schemeClr val="tx1"/>
                </a:solidFill>
                <a:latin typeface="+mn-lt"/>
                <a:ea typeface="+mn-ea"/>
                <a:cs typeface="+mn-cs"/>
              </a:rPr>
              <a:t>Mandatory: </a:t>
            </a:r>
            <a:r>
              <a:rPr lang="en-US" sz="1200" kern="1200" baseline="0" dirty="0" smtClean="0">
                <a:solidFill>
                  <a:schemeClr val="tx1"/>
                </a:solidFill>
                <a:latin typeface="+mn-lt"/>
                <a:ea typeface="+mn-ea"/>
                <a:cs typeface="+mn-cs"/>
              </a:rPr>
              <a:t>The usage of term ‘MUST’ signifies requirements which can be objectively assessed and which the Departments are</a:t>
            </a:r>
          </a:p>
          <a:p>
            <a:r>
              <a:rPr lang="en-US" sz="1200" kern="1200" baseline="0" dirty="0" smtClean="0">
                <a:solidFill>
                  <a:schemeClr val="tx1"/>
                </a:solidFill>
                <a:latin typeface="+mn-lt"/>
                <a:ea typeface="+mn-ea"/>
                <a:cs typeface="+mn-cs"/>
              </a:rPr>
              <a:t>supposed to mandatorily comply with. It is anticipated that there will be no exceptions for a Department not complying with these. In the case of any Department, these guidelines shall apply to all the WebPages/websites under the ownership of that Department. The websites will be checked against these guidelines when audits for compliance are undertaken or for the purpose of quality certification. It is the responsibility of each Department to address and bring into compliance, any non-compliant issues found in any website under their ownership.</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Advisory: </a:t>
            </a:r>
            <a:r>
              <a:rPr lang="en-US" sz="1200" kern="1200" baseline="0" dirty="0" smtClean="0">
                <a:solidFill>
                  <a:schemeClr val="tx1"/>
                </a:solidFill>
                <a:latin typeface="+mn-lt"/>
                <a:ea typeface="+mn-ea"/>
                <a:cs typeface="+mn-cs"/>
              </a:rPr>
              <a:t>The usage of term ‘should’ refers to recommended practices or advisories that are considered highly important and desirable but for their wide scope and a degree of subjectivity these guidelines would have otherwise qualified to be mandatory. Departments are, however, expected to comply with these advisories.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lineage of the Department should also be indicated at the bottom of the Homepage and all important entry pages of the website. For instance, at the bottom of the Homepage, the footer may state the lineage information, in the following manner: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Website belongs to Department of Heavy Industries, Ministry of Heavy Industries and Public Enterprises, Government of India’ (for a Central Government Department). </a:t>
            </a:r>
            <a:r>
              <a:rPr lang="en-US" sz="1200" b="1" kern="1200" baseline="0" dirty="0" smtClean="0">
                <a:solidFill>
                  <a:schemeClr val="tx1"/>
                </a:solidFill>
                <a:latin typeface="+mn-lt"/>
                <a:ea typeface="+mn-ea"/>
                <a:cs typeface="+mn-cs"/>
              </a:rPr>
              <a:t>Pg 11 (GIGW)</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Voluntary: </a:t>
            </a:r>
            <a:r>
              <a:rPr lang="en-US" sz="1200" kern="1200" baseline="0" dirty="0" smtClean="0">
                <a:solidFill>
                  <a:schemeClr val="tx1"/>
                </a:solidFill>
                <a:latin typeface="+mn-lt"/>
                <a:ea typeface="+mn-ea"/>
                <a:cs typeface="+mn-cs"/>
              </a:rPr>
              <a:t>The usage of the term ‘may’ refers to voluntary practice, which can be adopted by a Department if deemed suitable. These have been drawn from good practices and conventions that have proved successful and can help a Department achieve high quality benchmarks for their web </a:t>
            </a:r>
            <a:r>
              <a:rPr lang="en-US" sz="1200" kern="1200" baseline="0" dirty="0" err="1" smtClean="0">
                <a:solidFill>
                  <a:schemeClr val="tx1"/>
                </a:solidFill>
                <a:latin typeface="+mn-lt"/>
                <a:ea typeface="+mn-ea"/>
                <a:cs typeface="+mn-cs"/>
              </a:rPr>
              <a:t>endeavours</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All currently open vacancies may be highlighted on the Homepage of the website. </a:t>
            </a:r>
            <a:r>
              <a:rPr lang="en-US" sz="1200" b="1" kern="1200" baseline="0" dirty="0" smtClean="0">
                <a:solidFill>
                  <a:schemeClr val="tx1"/>
                </a:solidFill>
                <a:latin typeface="+mn-lt"/>
                <a:ea typeface="+mn-ea"/>
                <a:cs typeface="+mn-cs"/>
              </a:rPr>
              <a:t>(Pg 41 GIGW)</a:t>
            </a:r>
            <a:endParaRPr lang="en-US" b="1" dirty="0"/>
          </a:p>
        </p:txBody>
      </p:sp>
      <p:sp>
        <p:nvSpPr>
          <p:cNvPr id="4" name="Slide Number Placeholder 3"/>
          <p:cNvSpPr>
            <a:spLocks noGrp="1"/>
          </p:cNvSpPr>
          <p:nvPr>
            <p:ph type="sldNum" sz="quarter" idx="10"/>
          </p:nvPr>
        </p:nvSpPr>
        <p:spPr/>
        <p:txBody>
          <a:bodyPr/>
          <a:lstStyle/>
          <a:p>
            <a:fld id="{F086D4DE-9B20-43F4-8008-B148F061CBD5}" type="slidenum">
              <a:rPr lang="en-US" smtClean="0"/>
              <a:t>11</a:t>
            </a:fld>
            <a:endParaRPr lang="en-US"/>
          </a:p>
        </p:txBody>
      </p:sp>
    </p:spTree>
    <p:extLst>
      <p:ext uri="{BB962C8B-B14F-4D97-AF65-F5344CB8AC3E}">
        <p14:creationId xmlns:p14="http://schemas.microsoft.com/office/powerpoint/2010/main" val="281817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578FDB43-4F38-4563-A4CD-E71F434112DA}" type="slidenum">
              <a:rPr lang="en-US" smtClean="0"/>
              <a:pPr>
                <a:defRPr/>
              </a:pPr>
              <a:t>12</a:t>
            </a:fld>
            <a:endParaRPr lang="en-US" dirty="0"/>
          </a:p>
        </p:txBody>
      </p:sp>
    </p:spTree>
    <p:extLst>
      <p:ext uri="{BB962C8B-B14F-4D97-AF65-F5344CB8AC3E}">
        <p14:creationId xmlns:p14="http://schemas.microsoft.com/office/powerpoint/2010/main" val="96504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207EBE1A-5CAD-4270-9896-46CBC3A3572B}" type="slidenum">
              <a:rPr lang="en-US" smtClean="0"/>
              <a:pPr>
                <a:defRPr/>
              </a:pPr>
              <a:t>13</a:t>
            </a:fld>
            <a:endParaRPr lang="en-US" dirty="0"/>
          </a:p>
        </p:txBody>
      </p:sp>
    </p:spTree>
    <p:extLst>
      <p:ext uri="{BB962C8B-B14F-4D97-AF65-F5344CB8AC3E}">
        <p14:creationId xmlns:p14="http://schemas.microsoft.com/office/powerpoint/2010/main" val="1429625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F9AFF5CE-BA51-4F81-9506-43B6BCC77BAB}" type="slidenum">
              <a:rPr lang="en-US" smtClean="0"/>
              <a:pPr>
                <a:defRPr/>
              </a:pPr>
              <a:t>14</a:t>
            </a:fld>
            <a:endParaRPr lang="en-US" dirty="0"/>
          </a:p>
        </p:txBody>
      </p:sp>
    </p:spTree>
    <p:extLst>
      <p:ext uri="{BB962C8B-B14F-4D97-AF65-F5344CB8AC3E}">
        <p14:creationId xmlns:p14="http://schemas.microsoft.com/office/powerpoint/2010/main" val="2132551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fontScale="77500" lnSpcReduction="20000"/>
          </a:bodyPr>
          <a:lstStyle/>
          <a:p>
            <a:r>
              <a:rPr lang="en-US" sz="1200" kern="1200" dirty="0" smtClean="0">
                <a:solidFill>
                  <a:schemeClr val="tx1"/>
                </a:solidFill>
                <a:latin typeface="+mn-lt"/>
                <a:ea typeface="+mn-ea"/>
                <a:cs typeface="+mn-cs"/>
              </a:rPr>
              <a:t>Accessibility is about persons with disabilities. It is not possible for a tool alone to claim that a web page or a web application is accessible. Often, accessibility testing is being conducted by using an automated testing tool. To ensure compliance of websites or even to maintain websites this is an important strategy, but we must not ignore the fine print of most accessibility testing tools. Most of these tools will mention that human intervention or checks are required. For example, a testing tool can tell you whether an image has been given an alternate text but it cannot tell you whether the alternate text is accurate. This check needs to be conducted manually.</a:t>
            </a:r>
          </a:p>
          <a:p>
            <a:r>
              <a:rPr lang="en-US" sz="1200" kern="1200" dirty="0" smtClean="0">
                <a:solidFill>
                  <a:schemeClr val="tx1"/>
                </a:solidFill>
                <a:latin typeface="+mn-lt"/>
                <a:ea typeface="+mn-ea"/>
                <a:cs typeface="+mn-cs"/>
              </a:rPr>
              <a:t>One of the key areas that we need to invest in is </a:t>
            </a:r>
            <a:r>
              <a:rPr lang="en-US" sz="1200" b="1" kern="1200" dirty="0" smtClean="0">
                <a:solidFill>
                  <a:schemeClr val="tx1"/>
                </a:solidFill>
                <a:latin typeface="+mn-lt"/>
                <a:ea typeface="+mn-ea"/>
                <a:cs typeface="+mn-cs"/>
              </a:rPr>
              <a:t>Manual testing along with automated testing tools.</a:t>
            </a: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In addition, the users that we are building inclusion for are people with disabilities and they have very diverse needs. It is also important to conduct User testing with different types of disabilities to ensure that the website or web application is truly accessible by different user groups. Persons with disabilities actually test the website or application using their assistive technology which might be a screen reader, screen magnifier, reading writing tool, on-screen keyboard, etc.</a:t>
            </a:r>
          </a:p>
          <a:p>
            <a:endParaRPr lang="en-US" dirty="0" smtClean="0"/>
          </a:p>
          <a:p>
            <a:r>
              <a:rPr lang="en-US" b="1" dirty="0" smtClean="0"/>
              <a:t>Validation tools: HTML, CSS, Broken Links</a:t>
            </a:r>
          </a:p>
          <a:p>
            <a:r>
              <a:rPr lang="en-US" dirty="0" smtClean="0"/>
              <a:t>Validation tools are used to check the code for standards compliance. HTML </a:t>
            </a:r>
            <a:r>
              <a:rPr lang="en-US" dirty="0" err="1" smtClean="0"/>
              <a:t>validators</a:t>
            </a:r>
            <a:r>
              <a:rPr lang="en-US" dirty="0" smtClean="0"/>
              <a:t> , CSS </a:t>
            </a:r>
            <a:r>
              <a:rPr lang="en-US" dirty="0" err="1" smtClean="0"/>
              <a:t>validators</a:t>
            </a:r>
            <a:r>
              <a:rPr lang="en-US" dirty="0" smtClean="0"/>
              <a:t> and broken link (or dead links) checkers are a few such tools. Following URLs point to some validation tools:</a:t>
            </a:r>
          </a:p>
          <a:p>
            <a:r>
              <a:rPr lang="en-US" dirty="0" smtClean="0">
                <a:hlinkClick r:id="rId3" tooltip="External Link: It will open in new window"/>
              </a:rPr>
              <a:t>http://validator.w3.org</a:t>
            </a:r>
            <a:r>
              <a:rPr lang="en-US" dirty="0" smtClean="0"/>
              <a:t> (HTML)</a:t>
            </a:r>
          </a:p>
          <a:p>
            <a:r>
              <a:rPr lang="en-US" dirty="0" smtClean="0">
                <a:hlinkClick r:id="rId4" tooltip="External Link: It will open in new window"/>
              </a:rPr>
              <a:t>http://jigsaw.w3.org/css-validator/</a:t>
            </a:r>
            <a:r>
              <a:rPr lang="en-US" dirty="0" smtClean="0"/>
              <a:t> (CSS)</a:t>
            </a:r>
          </a:p>
          <a:p>
            <a:r>
              <a:rPr lang="en-US" dirty="0" smtClean="0">
                <a:hlinkClick r:id="rId5" tooltip="External Link: It will open in new window"/>
              </a:rPr>
              <a:t>http://www.cssportal.com/css-validator/</a:t>
            </a:r>
            <a:r>
              <a:rPr lang="en-US" dirty="0" smtClean="0"/>
              <a:t> (CSS)</a:t>
            </a:r>
          </a:p>
          <a:p>
            <a:r>
              <a:rPr lang="en-US" dirty="0" smtClean="0">
                <a:hlinkClick r:id="rId6" tooltip="External Link: It will open in new window"/>
              </a:rPr>
              <a:t>http://juicystudio.com/services/csstest.php#csscheck</a:t>
            </a:r>
            <a:r>
              <a:rPr lang="en-US" dirty="0" smtClean="0"/>
              <a:t> (CSS)</a:t>
            </a:r>
          </a:p>
          <a:p>
            <a:r>
              <a:rPr lang="en-US" dirty="0" smtClean="0">
                <a:hlinkClick r:id="rId7" tooltip="External Link: It will open in new window"/>
              </a:rPr>
              <a:t>http://validator.w3.org/checklink/</a:t>
            </a:r>
            <a:r>
              <a:rPr lang="en-US" dirty="0" smtClean="0"/>
              <a:t> (Broken Links)</a:t>
            </a:r>
          </a:p>
          <a:p>
            <a:r>
              <a:rPr lang="en-US" dirty="0" smtClean="0">
                <a:hlinkClick r:id="rId8" tooltip="External Link: It will open in new window"/>
              </a:rPr>
              <a:t>http://juicystudio.com/services/linktest.php</a:t>
            </a:r>
            <a:r>
              <a:rPr lang="en-US" dirty="0" smtClean="0"/>
              <a:t> (Broken Links)</a:t>
            </a:r>
          </a:p>
          <a:p>
            <a:endParaRPr lang="en-US" dirty="0" smtClean="0"/>
          </a:p>
          <a:p>
            <a:r>
              <a:rPr lang="en-US" b="1" dirty="0" smtClean="0"/>
              <a:t>Accessibility</a:t>
            </a:r>
          </a:p>
          <a:p>
            <a:r>
              <a:rPr lang="en-US" dirty="0" smtClean="0"/>
              <a:t>Accessibility is an important idea behind many web standards. Designing accessible websites will help in creating an inclusive digital world. Accessibility compliance of the Website may be checked at:</a:t>
            </a:r>
          </a:p>
          <a:p>
            <a:r>
              <a:rPr lang="en-US" dirty="0" smtClean="0">
                <a:hlinkClick r:id="rId9" tooltip="External Link: It will open in new window"/>
              </a:rPr>
              <a:t>http://wave.webaim.org/</a:t>
            </a:r>
            <a:endParaRPr lang="en-US" dirty="0" smtClean="0"/>
          </a:p>
          <a:p>
            <a:r>
              <a:rPr lang="en-US" dirty="0" smtClean="0">
                <a:hlinkClick r:id="rId10" tooltip="External Link: It will open in new window"/>
              </a:rPr>
              <a:t>http://www.stanford.edu/group/accessibility/cgi-bin/accessibilitychecker/checker/index.php</a:t>
            </a:r>
            <a:r>
              <a:rPr lang="en-US" dirty="0" smtClean="0"/>
              <a:t> </a:t>
            </a:r>
          </a:p>
          <a:p>
            <a:r>
              <a:rPr lang="en-US" dirty="0" smtClean="0">
                <a:hlinkClick r:id="rId11" tooltip="External Link: It will open in new window"/>
              </a:rPr>
              <a:t>http://www.etre.com/tools/accessibilitycheck/</a:t>
            </a:r>
            <a:endParaRPr lang="en-US" dirty="0" smtClean="0"/>
          </a:p>
          <a:p>
            <a:r>
              <a:rPr lang="en-US" b="1" dirty="0" smtClean="0"/>
              <a:t>Mobile friendliness</a:t>
            </a:r>
          </a:p>
          <a:p>
            <a:r>
              <a:rPr lang="en-US" dirty="0" smtClean="0"/>
              <a:t>Browsing the web is not limited to Personal Computer and Laptops any more. Mobile devices are providing alternate and easy connectivity to Internet. Reach of your website will increase with its availability on mobile devices. Mobile-friendliness of your website may be checked at:</a:t>
            </a:r>
          </a:p>
          <a:p>
            <a:r>
              <a:rPr lang="en-US" dirty="0" smtClean="0">
                <a:hlinkClick r:id="rId12" tooltip="External Link: It will open in new window"/>
              </a:rPr>
              <a:t>http://validator.w3.org/mobile/</a:t>
            </a:r>
            <a:endParaRPr lang="en-US" dirty="0" smtClean="0"/>
          </a:p>
          <a:p>
            <a:endParaRPr lang="en-US" dirty="0"/>
          </a:p>
        </p:txBody>
      </p:sp>
      <p:sp>
        <p:nvSpPr>
          <p:cNvPr id="4" name="Slide Number Placeholder 3"/>
          <p:cNvSpPr>
            <a:spLocks noGrp="1"/>
          </p:cNvSpPr>
          <p:nvPr>
            <p:ph type="sldNum" sz="quarter" idx="10"/>
          </p:nvPr>
        </p:nvSpPr>
        <p:spPr/>
        <p:txBody>
          <a:bodyPr/>
          <a:lstStyle/>
          <a:p>
            <a:fld id="{F086D4DE-9B20-43F4-8008-B148F061CBD5}" type="slidenum">
              <a:rPr lang="en-US" smtClean="0"/>
              <a:t>16</a:t>
            </a:fld>
            <a:endParaRPr lang="en-US"/>
          </a:p>
        </p:txBody>
      </p:sp>
    </p:spTree>
    <p:extLst>
      <p:ext uri="{BB962C8B-B14F-4D97-AF65-F5344CB8AC3E}">
        <p14:creationId xmlns:p14="http://schemas.microsoft.com/office/powerpoint/2010/main" val="1090822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5A5EFA-8769-4396-8DCC-FB1596CA9106}" type="datetime4">
              <a:rPr lang="en-US" smtClean="0"/>
              <a:t>November 21, 2014</a:t>
            </a:fld>
            <a:endParaRPr lang="en-US"/>
          </a:p>
        </p:txBody>
      </p:sp>
      <p:sp>
        <p:nvSpPr>
          <p:cNvPr id="5" name="Footer Placeholder 4"/>
          <p:cNvSpPr>
            <a:spLocks noGrp="1"/>
          </p:cNvSpPr>
          <p:nvPr>
            <p:ph type="ftr" sz="quarter" idx="11"/>
          </p:nvPr>
        </p:nvSpPr>
        <p:spPr/>
        <p:txBody>
          <a:bodyPr/>
          <a:lstStyle/>
          <a:p>
            <a:r>
              <a:rPr lang="en-US" smtClean="0"/>
              <a:t>© C-DAC GIST</a:t>
            </a:r>
            <a:endParaRPr lang="en-US"/>
          </a:p>
        </p:txBody>
      </p:sp>
      <p:sp>
        <p:nvSpPr>
          <p:cNvPr id="6" name="Slide Number Placeholder 5"/>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DDAC0E-B9B9-4AF4-8AE7-0D0CADA0F5B8}" type="datetime4">
              <a:rPr lang="en-US" smtClean="0"/>
              <a:t>November 21, 2014</a:t>
            </a:fld>
            <a:endParaRPr lang="en-US"/>
          </a:p>
        </p:txBody>
      </p:sp>
      <p:sp>
        <p:nvSpPr>
          <p:cNvPr id="5" name="Footer Placeholder 4"/>
          <p:cNvSpPr>
            <a:spLocks noGrp="1"/>
          </p:cNvSpPr>
          <p:nvPr>
            <p:ph type="ftr" sz="quarter" idx="11"/>
          </p:nvPr>
        </p:nvSpPr>
        <p:spPr/>
        <p:txBody>
          <a:bodyPr/>
          <a:lstStyle/>
          <a:p>
            <a:r>
              <a:rPr lang="en-US" smtClean="0"/>
              <a:t>© C-DAC GIST</a:t>
            </a:r>
            <a:endParaRPr lang="en-US"/>
          </a:p>
        </p:txBody>
      </p:sp>
      <p:sp>
        <p:nvSpPr>
          <p:cNvPr id="6" name="Slide Number Placeholder 5"/>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6EA8B-969E-4058-9C27-87CEBC52041C}" type="datetime4">
              <a:rPr lang="en-US" smtClean="0"/>
              <a:t>November 21, 2014</a:t>
            </a:fld>
            <a:endParaRPr lang="en-US"/>
          </a:p>
        </p:txBody>
      </p:sp>
      <p:sp>
        <p:nvSpPr>
          <p:cNvPr id="5" name="Footer Placeholder 4"/>
          <p:cNvSpPr>
            <a:spLocks noGrp="1"/>
          </p:cNvSpPr>
          <p:nvPr>
            <p:ph type="ftr" sz="quarter" idx="11"/>
          </p:nvPr>
        </p:nvSpPr>
        <p:spPr/>
        <p:txBody>
          <a:bodyPr/>
          <a:lstStyle/>
          <a:p>
            <a:r>
              <a:rPr lang="en-US" smtClean="0"/>
              <a:t>© C-DAC GIST</a:t>
            </a:r>
            <a:endParaRPr lang="en-US"/>
          </a:p>
        </p:txBody>
      </p:sp>
      <p:sp>
        <p:nvSpPr>
          <p:cNvPr id="6" name="Slide Number Placeholder 5"/>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34412-4A4A-4409-A99C-09D496E1608E}" type="datetime4">
              <a:rPr lang="en-US" smtClean="0"/>
              <a:t>November 21, 2014</a:t>
            </a:fld>
            <a:endParaRPr lang="en-US"/>
          </a:p>
        </p:txBody>
      </p:sp>
      <p:sp>
        <p:nvSpPr>
          <p:cNvPr id="5" name="Footer Placeholder 4"/>
          <p:cNvSpPr>
            <a:spLocks noGrp="1"/>
          </p:cNvSpPr>
          <p:nvPr>
            <p:ph type="ftr" sz="quarter" idx="11"/>
          </p:nvPr>
        </p:nvSpPr>
        <p:spPr/>
        <p:txBody>
          <a:bodyPr/>
          <a:lstStyle/>
          <a:p>
            <a:r>
              <a:rPr lang="en-US" smtClean="0"/>
              <a:t>© C-DAC GIST</a:t>
            </a:r>
            <a:endParaRPr lang="en-US"/>
          </a:p>
        </p:txBody>
      </p:sp>
      <p:sp>
        <p:nvSpPr>
          <p:cNvPr id="6" name="Slide Number Placeholder 5"/>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00E921-4B43-40FC-850B-55DF3B753E1E}" type="datetime4">
              <a:rPr lang="en-US" smtClean="0"/>
              <a:t>November 21, 2014</a:t>
            </a:fld>
            <a:endParaRPr lang="en-US"/>
          </a:p>
        </p:txBody>
      </p:sp>
      <p:sp>
        <p:nvSpPr>
          <p:cNvPr id="5" name="Footer Placeholder 4"/>
          <p:cNvSpPr>
            <a:spLocks noGrp="1"/>
          </p:cNvSpPr>
          <p:nvPr>
            <p:ph type="ftr" sz="quarter" idx="11"/>
          </p:nvPr>
        </p:nvSpPr>
        <p:spPr/>
        <p:txBody>
          <a:bodyPr/>
          <a:lstStyle/>
          <a:p>
            <a:r>
              <a:rPr lang="en-US" smtClean="0"/>
              <a:t>© C-DAC GIST</a:t>
            </a:r>
            <a:endParaRPr lang="en-US"/>
          </a:p>
        </p:txBody>
      </p:sp>
      <p:sp>
        <p:nvSpPr>
          <p:cNvPr id="6" name="Slide Number Placeholder 5"/>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2D4429-9C9D-4400-8336-EA9B3D150EAF}" type="datetime4">
              <a:rPr lang="en-US" smtClean="0"/>
              <a:t>November 21, 2014</a:t>
            </a:fld>
            <a:endParaRPr lang="en-US"/>
          </a:p>
        </p:txBody>
      </p:sp>
      <p:sp>
        <p:nvSpPr>
          <p:cNvPr id="6" name="Footer Placeholder 5"/>
          <p:cNvSpPr>
            <a:spLocks noGrp="1"/>
          </p:cNvSpPr>
          <p:nvPr>
            <p:ph type="ftr" sz="quarter" idx="11"/>
          </p:nvPr>
        </p:nvSpPr>
        <p:spPr/>
        <p:txBody>
          <a:bodyPr/>
          <a:lstStyle/>
          <a:p>
            <a:r>
              <a:rPr lang="en-US" smtClean="0"/>
              <a:t>© C-DAC GIST</a:t>
            </a:r>
            <a:endParaRPr lang="en-US"/>
          </a:p>
        </p:txBody>
      </p:sp>
      <p:sp>
        <p:nvSpPr>
          <p:cNvPr id="7" name="Slide Number Placeholder 6"/>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CF6ECD-2EB6-4D68-8A2D-02A91A0301DE}" type="datetime4">
              <a:rPr lang="en-US" smtClean="0"/>
              <a:t>November 21, 2014</a:t>
            </a:fld>
            <a:endParaRPr lang="en-US"/>
          </a:p>
        </p:txBody>
      </p:sp>
      <p:sp>
        <p:nvSpPr>
          <p:cNvPr id="8" name="Footer Placeholder 7"/>
          <p:cNvSpPr>
            <a:spLocks noGrp="1"/>
          </p:cNvSpPr>
          <p:nvPr>
            <p:ph type="ftr" sz="quarter" idx="11"/>
          </p:nvPr>
        </p:nvSpPr>
        <p:spPr/>
        <p:txBody>
          <a:bodyPr/>
          <a:lstStyle/>
          <a:p>
            <a:r>
              <a:rPr lang="en-US" smtClean="0"/>
              <a:t>© C-DAC GIST</a:t>
            </a:r>
            <a:endParaRPr lang="en-US"/>
          </a:p>
        </p:txBody>
      </p:sp>
      <p:sp>
        <p:nvSpPr>
          <p:cNvPr id="9" name="Slide Number Placeholder 8"/>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EB5C23-DC18-4932-8312-287968FBA7F8}" type="datetime4">
              <a:rPr lang="en-US" smtClean="0"/>
              <a:t>November 21, 2014</a:t>
            </a:fld>
            <a:endParaRPr lang="en-US"/>
          </a:p>
        </p:txBody>
      </p:sp>
      <p:sp>
        <p:nvSpPr>
          <p:cNvPr id="4" name="Footer Placeholder 3"/>
          <p:cNvSpPr>
            <a:spLocks noGrp="1"/>
          </p:cNvSpPr>
          <p:nvPr>
            <p:ph type="ftr" sz="quarter" idx="11"/>
          </p:nvPr>
        </p:nvSpPr>
        <p:spPr/>
        <p:txBody>
          <a:bodyPr/>
          <a:lstStyle/>
          <a:p>
            <a:r>
              <a:rPr lang="en-US" smtClean="0"/>
              <a:t>© C-DAC GIST</a:t>
            </a:r>
            <a:endParaRPr lang="en-US"/>
          </a:p>
        </p:txBody>
      </p:sp>
      <p:sp>
        <p:nvSpPr>
          <p:cNvPr id="5" name="Slide Number Placeholder 4"/>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83B2CA-6BC7-4D39-92DC-80762A990BD6}" type="datetime4">
              <a:rPr lang="en-US" smtClean="0"/>
              <a:t>November 21, 2014</a:t>
            </a:fld>
            <a:endParaRPr lang="en-US"/>
          </a:p>
        </p:txBody>
      </p:sp>
      <p:sp>
        <p:nvSpPr>
          <p:cNvPr id="3" name="Footer Placeholder 2"/>
          <p:cNvSpPr>
            <a:spLocks noGrp="1"/>
          </p:cNvSpPr>
          <p:nvPr>
            <p:ph type="ftr" sz="quarter" idx="11"/>
          </p:nvPr>
        </p:nvSpPr>
        <p:spPr/>
        <p:txBody>
          <a:bodyPr/>
          <a:lstStyle/>
          <a:p>
            <a:r>
              <a:rPr lang="en-US" smtClean="0"/>
              <a:t>© C-DAC GIST</a:t>
            </a:r>
            <a:endParaRPr lang="en-US"/>
          </a:p>
        </p:txBody>
      </p:sp>
      <p:sp>
        <p:nvSpPr>
          <p:cNvPr id="4" name="Slide Number Placeholder 3"/>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E86C0B-4D75-4DB1-B71B-2498015E63C8}" type="datetime4">
              <a:rPr lang="en-US" smtClean="0"/>
              <a:t>November 21, 2014</a:t>
            </a:fld>
            <a:endParaRPr lang="en-US"/>
          </a:p>
        </p:txBody>
      </p:sp>
      <p:sp>
        <p:nvSpPr>
          <p:cNvPr id="6" name="Footer Placeholder 5"/>
          <p:cNvSpPr>
            <a:spLocks noGrp="1"/>
          </p:cNvSpPr>
          <p:nvPr>
            <p:ph type="ftr" sz="quarter" idx="11"/>
          </p:nvPr>
        </p:nvSpPr>
        <p:spPr/>
        <p:txBody>
          <a:bodyPr/>
          <a:lstStyle/>
          <a:p>
            <a:r>
              <a:rPr lang="en-US" smtClean="0"/>
              <a:t>© C-DAC GIST</a:t>
            </a:r>
            <a:endParaRPr lang="en-US"/>
          </a:p>
        </p:txBody>
      </p:sp>
      <p:sp>
        <p:nvSpPr>
          <p:cNvPr id="7" name="Slide Number Placeholder 6"/>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7A5B79-D421-4F07-9144-69BBB5F93ECB}" type="datetime4">
              <a:rPr lang="en-US" smtClean="0"/>
              <a:t>November 21, 2014</a:t>
            </a:fld>
            <a:endParaRPr lang="en-US"/>
          </a:p>
        </p:txBody>
      </p:sp>
      <p:sp>
        <p:nvSpPr>
          <p:cNvPr id="6" name="Footer Placeholder 5"/>
          <p:cNvSpPr>
            <a:spLocks noGrp="1"/>
          </p:cNvSpPr>
          <p:nvPr>
            <p:ph type="ftr" sz="quarter" idx="11"/>
          </p:nvPr>
        </p:nvSpPr>
        <p:spPr/>
        <p:txBody>
          <a:bodyPr/>
          <a:lstStyle/>
          <a:p>
            <a:r>
              <a:rPr lang="en-US" smtClean="0"/>
              <a:t>© C-DAC GIST</a:t>
            </a:r>
            <a:endParaRPr lang="en-US"/>
          </a:p>
        </p:txBody>
      </p:sp>
      <p:sp>
        <p:nvSpPr>
          <p:cNvPr id="7" name="Slide Number Placeholder 6"/>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314B16-A3DD-4F3B-B9F0-FC5E89E45D56}" type="datetime4">
              <a:rPr lang="en-US" smtClean="0"/>
              <a:t>November 21, 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C-DAC GIST</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07101-44F3-4584-A11E-9B18F29D8128}" type="slidenum">
              <a:rPr lang="en-US" smtClean="0"/>
              <a:pPr/>
              <a:t>‹#›</a:t>
            </a:fld>
            <a:endParaRPr lang="en-US"/>
          </a:p>
        </p:txBody>
      </p:sp>
      <p:pic>
        <p:nvPicPr>
          <p:cNvPr id="7" name="Picture 2" descr="C:\Data\Official\Documents\Documents\C-DAC Logos\New logo\C-DAC Logo (colour).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077200" y="7399"/>
            <a:ext cx="762000" cy="538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Data\Official\Documents\Documents\C-DAC Logos\GIST logo blue.jp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365664" y="591508"/>
            <a:ext cx="473536" cy="30883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guidelines.gov.i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eb.guidelines.gov.i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295400" y="1219200"/>
            <a:ext cx="7162800" cy="3962399"/>
          </a:xfrm>
        </p:spPr>
        <p:txBody>
          <a:bodyPr>
            <a:normAutofit fontScale="90000"/>
          </a:bodyPr>
          <a:lstStyle/>
          <a:p>
            <a:r>
              <a:rPr lang="en-US" sz="2800" b="1" dirty="0"/>
              <a:t>Introduction to </a:t>
            </a:r>
            <a:br>
              <a:rPr lang="en-US" sz="2800" b="1" dirty="0"/>
            </a:br>
            <a:r>
              <a:rPr lang="en-US" sz="2800" b="1" dirty="0" smtClean="0"/>
              <a:t/>
            </a:r>
            <a:br>
              <a:rPr lang="en-US" sz="2800" b="1" dirty="0" smtClean="0"/>
            </a:br>
            <a:r>
              <a:rPr lang="en-US" sz="2800" b="1" dirty="0" smtClean="0"/>
              <a:t>Guidelines for Indian Government Websites (GIGW),</a:t>
            </a:r>
            <a:br>
              <a:rPr lang="en-US" sz="2800" b="1" dirty="0" smtClean="0"/>
            </a:br>
            <a:r>
              <a:rPr lang="en-US" sz="2800" b="1" dirty="0" smtClean="0"/>
              <a:t/>
            </a:r>
            <a:br>
              <a:rPr lang="en-US" sz="2800" b="1" dirty="0" smtClean="0"/>
            </a:br>
            <a:r>
              <a:rPr lang="en-US" sz="2800" b="1" dirty="0" smtClean="0"/>
              <a:t>Web Content Accessibility Guidelines  (WCAG 2.0)</a:t>
            </a:r>
            <a:br>
              <a:rPr lang="en-US" sz="2800" b="1" dirty="0" smtClean="0"/>
            </a:br>
            <a:r>
              <a:rPr lang="en-US" sz="2800" b="1" dirty="0" smtClean="0"/>
              <a:t/>
            </a:r>
            <a:br>
              <a:rPr lang="en-US" sz="2800" b="1" dirty="0" smtClean="0"/>
            </a:br>
            <a:r>
              <a:rPr lang="en-US" sz="2800" b="1" dirty="0" smtClean="0"/>
              <a:t>and</a:t>
            </a:r>
            <a:br>
              <a:rPr lang="en-US" sz="2800" b="1" dirty="0" smtClean="0"/>
            </a:br>
            <a:r>
              <a:rPr lang="en-US" sz="2800" b="1" dirty="0" smtClean="0"/>
              <a:t>W3C </a:t>
            </a:r>
            <a:r>
              <a:rPr lang="en-US" sz="2800" b="1" dirty="0" err="1" smtClean="0"/>
              <a:t>MobileOk</a:t>
            </a:r>
            <a:r>
              <a:rPr lang="en-US" sz="2800" b="1" dirty="0" smtClean="0"/>
              <a:t> </a:t>
            </a:r>
            <a:r>
              <a:rPr lang="en-US" sz="2800" b="1" dirty="0" smtClean="0"/>
              <a:t/>
            </a:r>
            <a:br>
              <a:rPr lang="en-US" sz="2800" b="1" dirty="0" smtClean="0"/>
            </a:b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0" y="0"/>
            <a:ext cx="8229600" cy="715963"/>
          </a:xfrm>
        </p:spPr>
        <p:txBody>
          <a:bodyPr>
            <a:normAutofit fontScale="90000"/>
          </a:bodyPr>
          <a:lstStyle/>
          <a:p>
            <a:pPr eaLnBrk="1" hangingPunct="1"/>
            <a:r>
              <a:rPr lang="en-US" smtClean="0"/>
              <a:t>Objectives/ Benefits of Compliance</a:t>
            </a:r>
          </a:p>
        </p:txBody>
      </p:sp>
      <p:sp>
        <p:nvSpPr>
          <p:cNvPr id="9219" name="Content Placeholder 2"/>
          <p:cNvSpPr>
            <a:spLocks noGrp="1"/>
          </p:cNvSpPr>
          <p:nvPr>
            <p:ph idx="1"/>
          </p:nvPr>
        </p:nvSpPr>
        <p:spPr>
          <a:xfrm>
            <a:off x="457200" y="990600"/>
            <a:ext cx="8229600" cy="5867400"/>
          </a:xfrm>
        </p:spPr>
        <p:txBody>
          <a:bodyPr>
            <a:normAutofit lnSpcReduction="10000"/>
          </a:bodyPr>
          <a:lstStyle/>
          <a:p>
            <a:pPr algn="just" eaLnBrk="1" hangingPunct="1">
              <a:lnSpc>
                <a:spcPct val="80000"/>
              </a:lnSpc>
            </a:pPr>
            <a:r>
              <a:rPr lang="en-US" sz="2800" dirty="0" smtClean="0"/>
              <a:t>Improve the usability quotient and </a:t>
            </a:r>
            <a:r>
              <a:rPr lang="en-US" sz="2800" b="1" dirty="0" smtClean="0"/>
              <a:t>technical competence </a:t>
            </a:r>
            <a:r>
              <a:rPr lang="en-US" sz="2800" dirty="0" smtClean="0"/>
              <a:t>of sites vis-à-vis International Standards.</a:t>
            </a:r>
          </a:p>
          <a:p>
            <a:pPr algn="just" eaLnBrk="1" hangingPunct="1">
              <a:lnSpc>
                <a:spcPct val="80000"/>
              </a:lnSpc>
            </a:pPr>
            <a:endParaRPr lang="en-US" sz="2800" dirty="0" smtClean="0"/>
          </a:p>
          <a:p>
            <a:pPr algn="just" eaLnBrk="1" hangingPunct="1">
              <a:lnSpc>
                <a:spcPct val="80000"/>
              </a:lnSpc>
            </a:pPr>
            <a:r>
              <a:rPr lang="en-US" sz="2800" dirty="0" smtClean="0"/>
              <a:t>Facilitate sites in achieving </a:t>
            </a:r>
            <a:r>
              <a:rPr lang="en-US" sz="2800" b="1" dirty="0" smtClean="0"/>
              <a:t>citizen-centricity</a:t>
            </a:r>
            <a:r>
              <a:rPr lang="en-US" sz="2800" dirty="0" smtClean="0"/>
              <a:t> while providing anytime anywhere delivery of information and services.</a:t>
            </a:r>
          </a:p>
          <a:p>
            <a:pPr algn="just" eaLnBrk="1" hangingPunct="1">
              <a:lnSpc>
                <a:spcPct val="80000"/>
              </a:lnSpc>
            </a:pPr>
            <a:endParaRPr lang="en-US" sz="2800" dirty="0" smtClean="0"/>
          </a:p>
          <a:p>
            <a:pPr algn="just" eaLnBrk="1" hangingPunct="1">
              <a:lnSpc>
                <a:spcPct val="80000"/>
              </a:lnSpc>
            </a:pPr>
            <a:r>
              <a:rPr lang="en-US" sz="2800" b="1" dirty="0" smtClean="0"/>
              <a:t>Formulate policies</a:t>
            </a:r>
            <a:r>
              <a:rPr lang="en-US" sz="2800" dirty="0" smtClean="0"/>
              <a:t> for sustenance and effective maintenance of the sites through their life cycle.</a:t>
            </a:r>
          </a:p>
          <a:p>
            <a:pPr algn="just" eaLnBrk="1" hangingPunct="1">
              <a:lnSpc>
                <a:spcPct val="80000"/>
              </a:lnSpc>
            </a:pPr>
            <a:endParaRPr lang="en-US" sz="2800" dirty="0" smtClean="0"/>
          </a:p>
          <a:p>
            <a:pPr algn="just" eaLnBrk="1" hangingPunct="1">
              <a:lnSpc>
                <a:spcPct val="80000"/>
              </a:lnSpc>
            </a:pPr>
            <a:r>
              <a:rPr lang="en-US" sz="2800" dirty="0" smtClean="0"/>
              <a:t>Achieve a certain degree of commonality and </a:t>
            </a:r>
            <a:r>
              <a:rPr lang="en-US" sz="2800" b="1" dirty="0" smtClean="0"/>
              <a:t>standardization</a:t>
            </a:r>
            <a:r>
              <a:rPr lang="en-US" sz="2800" dirty="0" smtClean="0"/>
              <a:t> across the sites.</a:t>
            </a:r>
          </a:p>
          <a:p>
            <a:pPr algn="just" eaLnBrk="1" hangingPunct="1">
              <a:lnSpc>
                <a:spcPct val="80000"/>
              </a:lnSpc>
            </a:pPr>
            <a:endParaRPr lang="en-US" sz="2800" dirty="0" smtClean="0"/>
          </a:p>
          <a:p>
            <a:pPr algn="just" eaLnBrk="1" hangingPunct="1">
              <a:lnSpc>
                <a:spcPct val="80000"/>
              </a:lnSpc>
            </a:pPr>
            <a:r>
              <a:rPr lang="en-US" sz="2800" dirty="0" smtClean="0"/>
              <a:t>Enhance </a:t>
            </a:r>
            <a:r>
              <a:rPr lang="en-US" sz="2800" b="1" dirty="0" smtClean="0"/>
              <a:t>Government-Citizen Relationship</a:t>
            </a:r>
          </a:p>
          <a:p>
            <a:pPr eaLnBrk="1" hangingPunct="1">
              <a:lnSpc>
                <a:spcPct val="80000"/>
              </a:lnSpc>
            </a:pPr>
            <a:endParaRPr lang="en-US" sz="2800" dirty="0" smtClean="0"/>
          </a:p>
        </p:txBody>
      </p:sp>
      <p:sp>
        <p:nvSpPr>
          <p:cNvPr id="2" name="Date Placeholder 1"/>
          <p:cNvSpPr>
            <a:spLocks noGrp="1"/>
          </p:cNvSpPr>
          <p:nvPr>
            <p:ph type="dt" sz="half" idx="10"/>
          </p:nvPr>
        </p:nvSpPr>
        <p:spPr/>
        <p:txBody>
          <a:bodyPr/>
          <a:lstStyle/>
          <a:p>
            <a:fld id="{625E6A9C-0D79-499A-A7CE-E7D480C1A80E}"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4" name="Slide Number Placeholder 3"/>
          <p:cNvSpPr>
            <a:spLocks noGrp="1"/>
          </p:cNvSpPr>
          <p:nvPr>
            <p:ph type="sldNum" sz="quarter" idx="12"/>
          </p:nvPr>
        </p:nvSpPr>
        <p:spPr/>
        <p:txBody>
          <a:bodyPr/>
          <a:lstStyle/>
          <a:p>
            <a:fld id="{51207101-44F3-4584-A11E-9B18F29D8128}" type="slidenum">
              <a:rPr lang="en-US" smtClean="0"/>
              <a:pPr/>
              <a:t>10</a:t>
            </a:fld>
            <a:endParaRPr lang="en-US"/>
          </a:p>
        </p:txBody>
      </p:sp>
    </p:spTree>
    <p:extLst>
      <p:ext uri="{BB962C8B-B14F-4D97-AF65-F5344CB8AC3E}">
        <p14:creationId xmlns:p14="http://schemas.microsoft.com/office/powerpoint/2010/main" val="4100607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887253"/>
            <a:ext cx="8763000" cy="5665947"/>
          </a:xfrm>
        </p:spPr>
        <p:txBody>
          <a:bodyPr>
            <a:normAutofit fontScale="92500" lnSpcReduction="10000"/>
          </a:bodyPr>
          <a:lstStyle/>
          <a:p>
            <a:r>
              <a:rPr lang="en-US" sz="2400" dirty="0" smtClean="0"/>
              <a:t>The guidelines are divided into three categories</a:t>
            </a:r>
          </a:p>
          <a:p>
            <a:pPr>
              <a:buNone/>
            </a:pPr>
            <a:r>
              <a:rPr lang="en-US" sz="2400" dirty="0" smtClean="0"/>
              <a:t> </a:t>
            </a:r>
          </a:p>
          <a:p>
            <a:pPr lvl="1"/>
            <a:r>
              <a:rPr lang="en-US" sz="2400" b="1" dirty="0"/>
              <a:t>Mandatory</a:t>
            </a:r>
            <a:r>
              <a:rPr lang="en-US" sz="2400" dirty="0"/>
              <a:t>: The usage of term </a:t>
            </a:r>
            <a:r>
              <a:rPr lang="en-US" sz="2400" b="1" dirty="0"/>
              <a:t>'MUST</a:t>
            </a:r>
            <a:r>
              <a:rPr lang="en-US" sz="2400" dirty="0"/>
              <a:t>' signifies requirements which can be objectively assessed and which the Departments are supposed to mandatorily comply with.</a:t>
            </a:r>
            <a:br>
              <a:rPr lang="en-US" sz="2400" dirty="0"/>
            </a:br>
            <a:endParaRPr lang="en-US" sz="2400" dirty="0"/>
          </a:p>
          <a:p>
            <a:pPr lvl="1"/>
            <a:r>
              <a:rPr lang="en-US" sz="2400" b="1" dirty="0"/>
              <a:t>Advisory:</a:t>
            </a:r>
            <a:r>
              <a:rPr lang="en-US" sz="2400" dirty="0"/>
              <a:t> The usage of term </a:t>
            </a:r>
            <a:r>
              <a:rPr lang="en-US" sz="2400" b="1" dirty="0"/>
              <a:t>‘Should</a:t>
            </a:r>
            <a:r>
              <a:rPr lang="en-US" sz="2400" dirty="0"/>
              <a:t>' refers to recommended practices or advisories that are considered highly important and desirable but for their wide scope and a degree of subjectivity these guidelines would have otherwise qualified to be mandatory. </a:t>
            </a:r>
            <a:br>
              <a:rPr lang="en-US" sz="2400" dirty="0"/>
            </a:br>
            <a:endParaRPr lang="en-US" sz="2400" dirty="0"/>
          </a:p>
          <a:p>
            <a:pPr lvl="1"/>
            <a:r>
              <a:rPr lang="en-US" sz="2400" b="1" dirty="0"/>
              <a:t>Voluntary:</a:t>
            </a:r>
            <a:r>
              <a:rPr lang="en-US" sz="2400" dirty="0"/>
              <a:t> The usage of the term ‘</a:t>
            </a:r>
            <a:r>
              <a:rPr lang="en-US" sz="2400" b="1" dirty="0"/>
              <a:t>May</a:t>
            </a:r>
            <a:r>
              <a:rPr lang="en-US" sz="2400" dirty="0"/>
              <a:t>' refers to voluntary practice, which can be adopted by a Department if deemed suitable. </a:t>
            </a:r>
            <a:endParaRPr lang="en-US" sz="2400" dirty="0" smtClean="0"/>
          </a:p>
          <a:p>
            <a:pPr lvl="1"/>
            <a:endParaRPr lang="en-US" sz="2400" dirty="0" smtClean="0"/>
          </a:p>
          <a:p>
            <a:r>
              <a:rPr lang="en-US" sz="2600" u="sng" dirty="0" smtClean="0"/>
              <a:t>115 mandatory guidelines are presented as a checklist for ready reference &amp; evaluation</a:t>
            </a:r>
          </a:p>
          <a:p>
            <a:pPr>
              <a:buNone/>
            </a:pPr>
            <a:endParaRPr lang="en-US" sz="2600" u="sng" dirty="0" smtClean="0"/>
          </a:p>
          <a:p>
            <a:endParaRPr lang="en-US" sz="2400" dirty="0" smtClean="0"/>
          </a:p>
          <a:p>
            <a:endParaRPr lang="en-US" sz="2400" dirty="0"/>
          </a:p>
        </p:txBody>
      </p:sp>
      <p:sp>
        <p:nvSpPr>
          <p:cNvPr id="6" name="Title 3"/>
          <p:cNvSpPr>
            <a:spLocks noGrp="1"/>
          </p:cNvSpPr>
          <p:nvPr>
            <p:ph type="title"/>
          </p:nvPr>
        </p:nvSpPr>
        <p:spPr>
          <a:xfrm>
            <a:off x="1219200" y="-76200"/>
            <a:ext cx="6019801" cy="924475"/>
          </a:xfrm>
        </p:spPr>
        <p:txBody>
          <a:bodyPr/>
          <a:lstStyle/>
          <a:p>
            <a:r>
              <a:rPr lang="en-US" dirty="0" smtClean="0"/>
              <a:t>GIGW Compliance</a:t>
            </a:r>
            <a:endParaRPr lang="en-US" dirty="0"/>
          </a:p>
        </p:txBody>
      </p:sp>
      <p:sp>
        <p:nvSpPr>
          <p:cNvPr id="2" name="Date Placeholder 1"/>
          <p:cNvSpPr>
            <a:spLocks noGrp="1"/>
          </p:cNvSpPr>
          <p:nvPr>
            <p:ph type="dt" sz="half" idx="10"/>
          </p:nvPr>
        </p:nvSpPr>
        <p:spPr/>
        <p:txBody>
          <a:bodyPr/>
          <a:lstStyle/>
          <a:p>
            <a:fld id="{A673D5AA-EA20-4C66-B6CF-4EDA5423CA19}" type="datetime4">
              <a:rPr lang="en-US" smtClean="0"/>
              <a:t>November 21, 2014</a:t>
            </a:fld>
            <a:endParaRPr lang="en-US"/>
          </a:p>
        </p:txBody>
      </p:sp>
      <p:sp>
        <p:nvSpPr>
          <p:cNvPr id="7"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4" name="Slide Number Placeholder 3"/>
          <p:cNvSpPr>
            <a:spLocks noGrp="1"/>
          </p:cNvSpPr>
          <p:nvPr>
            <p:ph type="sldNum" sz="quarter" idx="12"/>
          </p:nvPr>
        </p:nvSpPr>
        <p:spPr/>
        <p:txBody>
          <a:bodyPr/>
          <a:lstStyle/>
          <a:p>
            <a:fld id="{51207101-44F3-4584-A11E-9B18F29D8128}" type="slidenum">
              <a:rPr lang="en-US" smtClean="0"/>
              <a:pPr/>
              <a:t>11</a:t>
            </a:fld>
            <a:endParaRPr lang="en-US"/>
          </a:p>
        </p:txBody>
      </p:sp>
    </p:spTree>
    <p:extLst>
      <p:ext uri="{BB962C8B-B14F-4D97-AF65-F5344CB8AC3E}">
        <p14:creationId xmlns:p14="http://schemas.microsoft.com/office/powerpoint/2010/main" val="3113494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Key Guidelines..</a:t>
            </a:r>
          </a:p>
        </p:txBody>
      </p:sp>
      <p:sp>
        <p:nvSpPr>
          <p:cNvPr id="12291" name="Content Placeholder 2"/>
          <p:cNvSpPr>
            <a:spLocks noGrp="1"/>
          </p:cNvSpPr>
          <p:nvPr>
            <p:ph idx="1"/>
          </p:nvPr>
        </p:nvSpPr>
        <p:spPr>
          <a:xfrm>
            <a:off x="457200" y="1371600"/>
            <a:ext cx="8229600" cy="5029200"/>
          </a:xfrm>
        </p:spPr>
        <p:txBody>
          <a:bodyPr>
            <a:normAutofit/>
          </a:bodyPr>
          <a:lstStyle/>
          <a:p>
            <a:pPr algn="just"/>
            <a:r>
              <a:rPr lang="en-US" dirty="0" smtClean="0">
                <a:solidFill>
                  <a:srgbClr val="00B0F0"/>
                </a:solidFill>
              </a:rPr>
              <a:t>Government of India Identifiers</a:t>
            </a:r>
            <a:r>
              <a:rPr lang="en-US" dirty="0" smtClean="0"/>
              <a:t>: </a:t>
            </a:r>
            <a:r>
              <a:rPr lang="en-US" sz="2800" dirty="0" smtClean="0"/>
              <a:t>use of Emblem/ logo, registered under 'gov.in' or 'nic.in' domain, link to the National Portal,  ownership information</a:t>
            </a:r>
            <a:br>
              <a:rPr lang="en-US" sz="2800" dirty="0" smtClean="0"/>
            </a:br>
            <a:endParaRPr lang="en-US" sz="2800" dirty="0" smtClean="0"/>
          </a:p>
          <a:p>
            <a:pPr algn="just"/>
            <a:r>
              <a:rPr lang="en-US" dirty="0" smtClean="0">
                <a:solidFill>
                  <a:srgbClr val="00B0F0"/>
                </a:solidFill>
              </a:rPr>
              <a:t>Building Confidence: </a:t>
            </a:r>
            <a:r>
              <a:rPr lang="en-US" sz="2800" dirty="0" smtClean="0"/>
              <a:t>Copyright, source of documents mentioned, terms &amp; conditions, secure e-Commerce transactions, Privacy Policy, Hyper Linking Policy</a:t>
            </a:r>
          </a:p>
          <a:p>
            <a:endParaRPr lang="en-US" sz="2800" dirty="0" smtClean="0"/>
          </a:p>
        </p:txBody>
      </p:sp>
      <p:sp>
        <p:nvSpPr>
          <p:cNvPr id="2" name="Date Placeholder 1"/>
          <p:cNvSpPr>
            <a:spLocks noGrp="1"/>
          </p:cNvSpPr>
          <p:nvPr>
            <p:ph type="dt" sz="half" idx="10"/>
          </p:nvPr>
        </p:nvSpPr>
        <p:spPr/>
        <p:txBody>
          <a:bodyPr/>
          <a:lstStyle/>
          <a:p>
            <a:fld id="{00A18952-FED6-401B-85E8-259EA4D2F451}" type="datetime4">
              <a:rPr lang="en-US" smtClean="0"/>
              <a:t>November 21, 2014</a:t>
            </a:fld>
            <a:endParaRPr lang="en-US"/>
          </a:p>
        </p:txBody>
      </p:sp>
      <p:sp>
        <p:nvSpPr>
          <p:cNvPr id="3" name="Footer Placeholder 2"/>
          <p:cNvSpPr>
            <a:spLocks noGrp="1"/>
          </p:cNvSpPr>
          <p:nvPr>
            <p:ph type="ftr" sz="quarter" idx="11"/>
          </p:nvPr>
        </p:nvSpPr>
        <p:spPr>
          <a:xfrm>
            <a:off x="3124200" y="6356350"/>
            <a:ext cx="6096000" cy="365125"/>
          </a:xfrm>
        </p:spPr>
        <p:txBody>
          <a:bodyPr/>
          <a:lstStyle/>
          <a:p>
            <a:r>
              <a:rPr lang="en-US" smtClean="0"/>
              <a:t>© C-DAC GIST</a:t>
            </a:r>
            <a:endParaRPr lang="en-US" dirty="0"/>
          </a:p>
        </p:txBody>
      </p:sp>
      <p:sp>
        <p:nvSpPr>
          <p:cNvPr id="4" name="Slide Number Placeholder 3"/>
          <p:cNvSpPr>
            <a:spLocks noGrp="1"/>
          </p:cNvSpPr>
          <p:nvPr>
            <p:ph type="sldNum" sz="quarter" idx="12"/>
          </p:nvPr>
        </p:nvSpPr>
        <p:spPr/>
        <p:txBody>
          <a:bodyPr/>
          <a:lstStyle/>
          <a:p>
            <a:fld id="{51207101-44F3-4584-A11E-9B18F29D8128}" type="slidenum">
              <a:rPr lang="en-US" smtClean="0"/>
              <a:pPr/>
              <a:t>12</a:t>
            </a:fld>
            <a:endParaRPr lang="en-US"/>
          </a:p>
        </p:txBody>
      </p:sp>
    </p:spTree>
    <p:extLst>
      <p:ext uri="{BB962C8B-B14F-4D97-AF65-F5344CB8AC3E}">
        <p14:creationId xmlns:p14="http://schemas.microsoft.com/office/powerpoint/2010/main" val="7541974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dirty="0" smtClean="0"/>
              <a:t>Key Guidelines..</a:t>
            </a:r>
          </a:p>
        </p:txBody>
      </p:sp>
      <p:sp>
        <p:nvSpPr>
          <p:cNvPr id="15363" name="Content Placeholder 2"/>
          <p:cNvSpPr>
            <a:spLocks noGrp="1"/>
          </p:cNvSpPr>
          <p:nvPr>
            <p:ph idx="1"/>
          </p:nvPr>
        </p:nvSpPr>
        <p:spPr>
          <a:xfrm>
            <a:off x="457200" y="1600200"/>
            <a:ext cx="8229600" cy="5029200"/>
          </a:xfrm>
        </p:spPr>
        <p:txBody>
          <a:bodyPr/>
          <a:lstStyle/>
          <a:p>
            <a:pPr algn="just">
              <a:defRPr/>
            </a:pPr>
            <a:r>
              <a:rPr lang="en-US" dirty="0" smtClean="0">
                <a:solidFill>
                  <a:srgbClr val="00B0F0"/>
                </a:solidFill>
              </a:rPr>
              <a:t> Scope of Content:</a:t>
            </a:r>
            <a:endParaRPr lang="en-US" sz="2800" dirty="0" smtClean="0"/>
          </a:p>
          <a:p>
            <a:pPr lvl="1" algn="just" eaLnBrk="1" hangingPunct="1">
              <a:buFont typeface="Arial" charset="0"/>
              <a:buChar char="–"/>
              <a:defRPr/>
            </a:pPr>
            <a:r>
              <a:rPr lang="en-US" dirty="0" smtClean="0">
                <a:solidFill>
                  <a:srgbClr val="00B0F0"/>
                </a:solidFill>
              </a:rPr>
              <a:t>Primary: </a:t>
            </a:r>
            <a:r>
              <a:rPr lang="en-US" dirty="0"/>
              <a:t>about</a:t>
            </a:r>
            <a:r>
              <a:rPr lang="en-US" dirty="0" smtClean="0"/>
              <a:t> us, schemes, services, Forms, Acts, documents, Circular and Notifications, Tenders and Recruitment, News and Press Releases, contact us, presence on the National Portal</a:t>
            </a:r>
          </a:p>
          <a:p>
            <a:pPr lvl="1" algn="just" eaLnBrk="1" hangingPunct="1">
              <a:buFont typeface="Arial" charset="0"/>
              <a:buChar char="–"/>
              <a:defRPr/>
            </a:pPr>
            <a:r>
              <a:rPr lang="en-US" dirty="0" smtClean="0">
                <a:solidFill>
                  <a:srgbClr val="00B0F0"/>
                </a:solidFill>
              </a:rPr>
              <a:t>Secondary and Tertiary: </a:t>
            </a:r>
            <a:r>
              <a:rPr lang="en-US" dirty="0" smtClean="0"/>
              <a:t>Feedback Form, help available, Website free from offensive/ discriminatory language, outdated announcements removed, Discussion Forums moderated</a:t>
            </a:r>
          </a:p>
          <a:p>
            <a:pPr marL="971550" lvl="1" indent="-514350" algn="just" eaLnBrk="1" hangingPunct="1">
              <a:buFont typeface="+mj-lt"/>
              <a:buAutoNum type="arabicPeriod"/>
              <a:defRPr/>
            </a:pPr>
            <a:endParaRPr lang="en-US" dirty="0" smtClean="0"/>
          </a:p>
          <a:p>
            <a:pPr algn="just" eaLnBrk="1" hangingPunct="1">
              <a:buFont typeface="Arial" charset="0"/>
              <a:buChar char="•"/>
              <a:defRPr/>
            </a:pPr>
            <a:endParaRPr lang="en-US" sz="2800" dirty="0" smtClean="0"/>
          </a:p>
        </p:txBody>
      </p:sp>
      <p:sp>
        <p:nvSpPr>
          <p:cNvPr id="2" name="Date Placeholder 1"/>
          <p:cNvSpPr>
            <a:spLocks noGrp="1"/>
          </p:cNvSpPr>
          <p:nvPr>
            <p:ph type="dt" sz="half" idx="10"/>
          </p:nvPr>
        </p:nvSpPr>
        <p:spPr/>
        <p:txBody>
          <a:bodyPr/>
          <a:lstStyle/>
          <a:p>
            <a:fld id="{346E574B-41D8-4A90-B5A8-25198A8A33B9}"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4" name="Slide Number Placeholder 3"/>
          <p:cNvSpPr>
            <a:spLocks noGrp="1"/>
          </p:cNvSpPr>
          <p:nvPr>
            <p:ph type="sldNum" sz="quarter" idx="12"/>
          </p:nvPr>
        </p:nvSpPr>
        <p:spPr/>
        <p:txBody>
          <a:bodyPr/>
          <a:lstStyle/>
          <a:p>
            <a:fld id="{51207101-44F3-4584-A11E-9B18F29D8128}" type="slidenum">
              <a:rPr lang="en-US" smtClean="0"/>
              <a:pPr/>
              <a:t>13</a:t>
            </a:fld>
            <a:endParaRPr lang="en-US"/>
          </a:p>
        </p:txBody>
      </p:sp>
    </p:spTree>
    <p:extLst>
      <p:ext uri="{BB962C8B-B14F-4D97-AF65-F5344CB8AC3E}">
        <p14:creationId xmlns:p14="http://schemas.microsoft.com/office/powerpoint/2010/main" val="4239690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81000" y="152400"/>
            <a:ext cx="8229600" cy="1020763"/>
          </a:xfrm>
        </p:spPr>
        <p:txBody>
          <a:bodyPr/>
          <a:lstStyle/>
          <a:p>
            <a:pPr eaLnBrk="1" hangingPunct="1"/>
            <a:r>
              <a:rPr lang="en-US" smtClean="0"/>
              <a:t>Key Guidelines</a:t>
            </a:r>
          </a:p>
        </p:txBody>
      </p:sp>
      <p:sp>
        <p:nvSpPr>
          <p:cNvPr id="3" name="Content Placeholder 2"/>
          <p:cNvSpPr>
            <a:spLocks noGrp="1"/>
          </p:cNvSpPr>
          <p:nvPr>
            <p:ph idx="1"/>
          </p:nvPr>
        </p:nvSpPr>
        <p:spPr>
          <a:xfrm>
            <a:off x="457200" y="1371600"/>
            <a:ext cx="8229600" cy="4754563"/>
          </a:xfrm>
        </p:spPr>
        <p:txBody>
          <a:bodyPr>
            <a:normAutofit lnSpcReduction="10000"/>
          </a:bodyPr>
          <a:lstStyle/>
          <a:p>
            <a:pPr algn="just">
              <a:lnSpc>
                <a:spcPct val="80000"/>
              </a:lnSpc>
              <a:defRPr/>
            </a:pPr>
            <a:r>
              <a:rPr lang="en-US" sz="3000" dirty="0" smtClean="0">
                <a:solidFill>
                  <a:srgbClr val="00B0F0"/>
                </a:solidFill>
              </a:rPr>
              <a:t>Quality </a:t>
            </a:r>
            <a:r>
              <a:rPr lang="en-US" sz="3000" dirty="0">
                <a:solidFill>
                  <a:srgbClr val="00B0F0"/>
                </a:solidFill>
              </a:rPr>
              <a:t>of </a:t>
            </a:r>
            <a:r>
              <a:rPr lang="en-US" sz="3000" dirty="0" smtClean="0">
                <a:solidFill>
                  <a:srgbClr val="00B0F0"/>
                </a:solidFill>
              </a:rPr>
              <a:t>Content: </a:t>
            </a:r>
            <a:r>
              <a:rPr lang="en-IN" dirty="0"/>
              <a:t>Clear and simple language, citizen orientation, CMAP, last updated /reviewed date, Consistency in nomenclature </a:t>
            </a:r>
            <a:endParaRPr lang="en-US" dirty="0"/>
          </a:p>
          <a:p>
            <a:pPr algn="just">
              <a:lnSpc>
                <a:spcPct val="80000"/>
              </a:lnSpc>
              <a:defRPr/>
            </a:pPr>
            <a:endParaRPr lang="en-US" sz="3000" dirty="0">
              <a:solidFill>
                <a:srgbClr val="00B0F0"/>
              </a:solidFill>
            </a:endParaRPr>
          </a:p>
          <a:p>
            <a:pPr algn="just">
              <a:lnSpc>
                <a:spcPct val="80000"/>
              </a:lnSpc>
              <a:defRPr/>
            </a:pPr>
            <a:r>
              <a:rPr lang="en-US" sz="3000" dirty="0" smtClean="0">
                <a:solidFill>
                  <a:srgbClr val="00B0F0"/>
                </a:solidFill>
              </a:rPr>
              <a:t>Design: </a:t>
            </a:r>
            <a:r>
              <a:rPr lang="en-IN" dirty="0"/>
              <a:t>Consistence page layout, National identity symbols, Text is readable both in electronic and print format, adequate contrast between text and background </a:t>
            </a:r>
            <a:r>
              <a:rPr lang="en-IN" dirty="0" err="1"/>
              <a:t>color</a:t>
            </a:r>
            <a:r>
              <a:rPr lang="en-IN" dirty="0"/>
              <a:t> </a:t>
            </a:r>
            <a:endParaRPr lang="en-US" dirty="0"/>
          </a:p>
          <a:p>
            <a:pPr marL="0" indent="0" algn="just">
              <a:lnSpc>
                <a:spcPct val="80000"/>
              </a:lnSpc>
              <a:buNone/>
              <a:defRPr/>
            </a:pPr>
            <a:endParaRPr lang="en-US" dirty="0" smtClean="0">
              <a:solidFill>
                <a:srgbClr val="00B0F0"/>
              </a:solidFill>
            </a:endParaRPr>
          </a:p>
          <a:p>
            <a:pPr algn="just">
              <a:lnSpc>
                <a:spcPct val="80000"/>
              </a:lnSpc>
              <a:defRPr/>
            </a:pPr>
            <a:r>
              <a:rPr lang="en-US" sz="3000" dirty="0">
                <a:solidFill>
                  <a:srgbClr val="00B0F0"/>
                </a:solidFill>
              </a:rPr>
              <a:t>Development</a:t>
            </a:r>
            <a:r>
              <a:rPr lang="en-US" dirty="0">
                <a:solidFill>
                  <a:srgbClr val="00B0F0"/>
                </a:solidFill>
              </a:rPr>
              <a:t>:</a:t>
            </a:r>
            <a:r>
              <a:rPr lang="en-US" dirty="0"/>
              <a:t> </a:t>
            </a:r>
            <a:r>
              <a:rPr lang="en-US" dirty="0" smtClean="0"/>
              <a:t>Metadata</a:t>
            </a:r>
            <a:r>
              <a:rPr lang="en-US" dirty="0"/>
              <a:t>, multiple browsers compliant, Security Audit by certified agency, Security </a:t>
            </a:r>
            <a:r>
              <a:rPr lang="en-US" dirty="0" smtClean="0"/>
              <a:t>Policy</a:t>
            </a:r>
            <a:endParaRPr lang="en-US" sz="2800" dirty="0" smtClean="0"/>
          </a:p>
        </p:txBody>
      </p:sp>
      <p:sp>
        <p:nvSpPr>
          <p:cNvPr id="2" name="Date Placeholder 1"/>
          <p:cNvSpPr>
            <a:spLocks noGrp="1"/>
          </p:cNvSpPr>
          <p:nvPr>
            <p:ph type="dt" sz="half" idx="10"/>
          </p:nvPr>
        </p:nvSpPr>
        <p:spPr/>
        <p:txBody>
          <a:bodyPr/>
          <a:lstStyle/>
          <a:p>
            <a:fld id="{819B34CC-6EA3-4D12-9741-4724A4E3EA4B}"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5" name="Slide Number Placeholder 4"/>
          <p:cNvSpPr>
            <a:spLocks noGrp="1"/>
          </p:cNvSpPr>
          <p:nvPr>
            <p:ph type="sldNum" sz="quarter" idx="12"/>
          </p:nvPr>
        </p:nvSpPr>
        <p:spPr/>
        <p:txBody>
          <a:bodyPr/>
          <a:lstStyle/>
          <a:p>
            <a:fld id="{51207101-44F3-4584-A11E-9B18F29D8128}" type="slidenum">
              <a:rPr lang="en-US" smtClean="0"/>
              <a:pPr/>
              <a:t>14</a:t>
            </a:fld>
            <a:endParaRPr lang="en-US"/>
          </a:p>
        </p:txBody>
      </p:sp>
    </p:spTree>
    <p:extLst>
      <p:ext uri="{BB962C8B-B14F-4D97-AF65-F5344CB8AC3E}">
        <p14:creationId xmlns:p14="http://schemas.microsoft.com/office/powerpoint/2010/main" val="14531681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gn="just"/>
            <a:r>
              <a:rPr lang="en-US" dirty="0">
                <a:solidFill>
                  <a:srgbClr val="00B0F0"/>
                </a:solidFill>
              </a:rPr>
              <a:t>Hosting:</a:t>
            </a:r>
            <a:r>
              <a:rPr lang="en-US" dirty="0"/>
              <a:t> sites accessible 24x7, Service Provider possesses state-of-the art security infrastructure, Department has contingency plan in </a:t>
            </a:r>
            <a:r>
              <a:rPr lang="en-US" dirty="0" smtClean="0"/>
              <a:t>place</a:t>
            </a:r>
          </a:p>
          <a:p>
            <a:pPr algn="just"/>
            <a:r>
              <a:rPr lang="en-US" dirty="0">
                <a:solidFill>
                  <a:srgbClr val="00B0F0"/>
                </a:solidFill>
              </a:rPr>
              <a:t>Website Promotion: </a:t>
            </a:r>
            <a:r>
              <a:rPr lang="en-US" dirty="0"/>
              <a:t>Site ranks in the first 5 results on search engines, stationery/ advertisements/ public messages of the department display the </a:t>
            </a:r>
            <a:r>
              <a:rPr lang="en-US" dirty="0" smtClean="0"/>
              <a:t>URL</a:t>
            </a:r>
          </a:p>
          <a:p>
            <a:pPr algn="just"/>
            <a:r>
              <a:rPr lang="en-US" dirty="0">
                <a:solidFill>
                  <a:srgbClr val="00B0F0"/>
                </a:solidFill>
              </a:rPr>
              <a:t>Website Management: </a:t>
            </a:r>
            <a:r>
              <a:rPr lang="en-US" dirty="0"/>
              <a:t>Department has nominated a Web Information Manager, has a monitoring policy, policies are approved by </a:t>
            </a:r>
            <a:r>
              <a:rPr lang="en-US" dirty="0" err="1"/>
              <a:t>HoD</a:t>
            </a:r>
            <a:endParaRPr lang="en-IN" dirty="0"/>
          </a:p>
        </p:txBody>
      </p:sp>
      <p:sp>
        <p:nvSpPr>
          <p:cNvPr id="4" name="Rectangle 3"/>
          <p:cNvSpPr/>
          <p:nvPr/>
        </p:nvSpPr>
        <p:spPr>
          <a:xfrm>
            <a:off x="2209800" y="2385638"/>
            <a:ext cx="4648200" cy="757130"/>
          </a:xfrm>
          <a:prstGeom prst="rect">
            <a:avLst/>
          </a:prstGeom>
        </p:spPr>
        <p:txBody>
          <a:bodyPr wrap="square">
            <a:spAutoFit/>
          </a:bodyPr>
          <a:lstStyle/>
          <a:p>
            <a:pPr marL="514350" indent="-514350" algn="just">
              <a:lnSpc>
                <a:spcPct val="80000"/>
              </a:lnSpc>
              <a:buFont typeface="+mj-lt"/>
              <a:buAutoNum type="arabicPeriod" startAt="5"/>
              <a:defRPr/>
            </a:pPr>
            <a:endParaRPr lang="en-US" dirty="0"/>
          </a:p>
          <a:p>
            <a:pPr marL="514350" indent="-514350" algn="just">
              <a:lnSpc>
                <a:spcPct val="80000"/>
              </a:lnSpc>
              <a:buFont typeface="+mj-lt"/>
              <a:buAutoNum type="arabicPeriod" startAt="5"/>
              <a:defRPr/>
            </a:pPr>
            <a:endParaRPr lang="en-US" dirty="0"/>
          </a:p>
          <a:p>
            <a:pPr marL="514350" indent="-514350" algn="just">
              <a:lnSpc>
                <a:spcPct val="80000"/>
              </a:lnSpc>
              <a:buFont typeface="+mj-lt"/>
              <a:buAutoNum type="arabicPeriod" startAt="5"/>
              <a:defRPr/>
            </a:pPr>
            <a:endParaRPr lang="en-IN" dirty="0"/>
          </a:p>
        </p:txBody>
      </p:sp>
      <p:sp>
        <p:nvSpPr>
          <p:cNvPr id="5" name="Title 1"/>
          <p:cNvSpPr>
            <a:spLocks noGrp="1"/>
          </p:cNvSpPr>
          <p:nvPr>
            <p:ph type="title"/>
          </p:nvPr>
        </p:nvSpPr>
        <p:spPr>
          <a:xfrm>
            <a:off x="457200" y="274638"/>
            <a:ext cx="8229600" cy="1143000"/>
          </a:xfrm>
        </p:spPr>
        <p:txBody>
          <a:bodyPr/>
          <a:lstStyle/>
          <a:p>
            <a:pPr eaLnBrk="1" hangingPunct="1"/>
            <a:r>
              <a:rPr lang="en-US" dirty="0" smtClean="0"/>
              <a:t>Key Guidelines..</a:t>
            </a:r>
          </a:p>
        </p:txBody>
      </p:sp>
      <p:sp>
        <p:nvSpPr>
          <p:cNvPr id="6" name="Date Placeholder 5"/>
          <p:cNvSpPr>
            <a:spLocks noGrp="1"/>
          </p:cNvSpPr>
          <p:nvPr>
            <p:ph type="dt" sz="half" idx="10"/>
          </p:nvPr>
        </p:nvSpPr>
        <p:spPr/>
        <p:txBody>
          <a:bodyPr/>
          <a:lstStyle/>
          <a:p>
            <a:fld id="{64349AF8-5AF8-48A8-94E8-E6588DA04BD3}" type="datetime4">
              <a:rPr lang="en-US" smtClean="0"/>
              <a:t>November 21, 2014</a:t>
            </a:fld>
            <a:endParaRPr lang="en-US"/>
          </a:p>
        </p:txBody>
      </p:sp>
      <p:sp>
        <p:nvSpPr>
          <p:cNvPr id="8"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2" name="Slide Number Placeholder 1"/>
          <p:cNvSpPr>
            <a:spLocks noGrp="1"/>
          </p:cNvSpPr>
          <p:nvPr>
            <p:ph type="sldNum" sz="quarter" idx="12"/>
          </p:nvPr>
        </p:nvSpPr>
        <p:spPr/>
        <p:txBody>
          <a:bodyPr/>
          <a:lstStyle/>
          <a:p>
            <a:fld id="{51207101-44F3-4584-A11E-9B18F29D8128}" type="slidenum">
              <a:rPr lang="en-US" smtClean="0"/>
              <a:pPr/>
              <a:t>15</a:t>
            </a:fld>
            <a:endParaRPr lang="en-US"/>
          </a:p>
        </p:txBody>
      </p:sp>
    </p:spTree>
    <p:extLst>
      <p:ext uri="{BB962C8B-B14F-4D97-AF65-F5344CB8AC3E}">
        <p14:creationId xmlns:p14="http://schemas.microsoft.com/office/powerpoint/2010/main" val="460551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2976" y="214290"/>
            <a:ext cx="7772424" cy="924475"/>
          </a:xfrm>
        </p:spPr>
        <p:txBody>
          <a:bodyPr>
            <a:normAutofit/>
          </a:bodyPr>
          <a:lstStyle/>
          <a:p>
            <a:r>
              <a:rPr lang="en-US" dirty="0" smtClean="0"/>
              <a:t>GIGW Compliance Assessment</a:t>
            </a:r>
            <a:endParaRPr lang="en-US" dirty="0"/>
          </a:p>
        </p:txBody>
      </p:sp>
      <p:sp>
        <p:nvSpPr>
          <p:cNvPr id="5" name="Content Placeholder 4"/>
          <p:cNvSpPr>
            <a:spLocks noGrp="1"/>
          </p:cNvSpPr>
          <p:nvPr>
            <p:ph idx="1"/>
          </p:nvPr>
        </p:nvSpPr>
        <p:spPr>
          <a:xfrm>
            <a:off x="1143000" y="1807361"/>
            <a:ext cx="7072338" cy="4051437"/>
          </a:xfrm>
        </p:spPr>
        <p:txBody>
          <a:bodyPr>
            <a:normAutofit fontScale="77500" lnSpcReduction="20000"/>
          </a:bodyPr>
          <a:lstStyle/>
          <a:p>
            <a:r>
              <a:rPr lang="en-US" dirty="0"/>
              <a:t>Out of these 115 mandatory guidelines </a:t>
            </a:r>
          </a:p>
          <a:p>
            <a:endParaRPr lang="en-US" dirty="0"/>
          </a:p>
          <a:p>
            <a:pPr lvl="1"/>
            <a:r>
              <a:rPr lang="en-US" sz="3200" dirty="0"/>
              <a:t>12% can be fully tested with automated tools</a:t>
            </a:r>
          </a:p>
          <a:p>
            <a:pPr lvl="1"/>
            <a:endParaRPr lang="en-US" sz="3200" dirty="0"/>
          </a:p>
          <a:p>
            <a:pPr lvl="1"/>
            <a:r>
              <a:rPr lang="en-US" sz="3200" dirty="0"/>
              <a:t>28% can be partially tested with tools but require  manual verification</a:t>
            </a:r>
          </a:p>
          <a:p>
            <a:pPr lvl="1"/>
            <a:endParaRPr lang="en-US" sz="3200" dirty="0"/>
          </a:p>
          <a:p>
            <a:pPr lvl="1"/>
            <a:r>
              <a:rPr lang="en-US" sz="3200" dirty="0"/>
              <a:t>40% need Expert Evaluation</a:t>
            </a:r>
          </a:p>
          <a:p>
            <a:pPr lvl="1"/>
            <a:endParaRPr lang="en-US" sz="3200" dirty="0"/>
          </a:p>
          <a:p>
            <a:pPr lvl="1"/>
            <a:r>
              <a:rPr lang="en-US" sz="3200" dirty="0"/>
              <a:t>20% need Self </a:t>
            </a:r>
            <a:r>
              <a:rPr lang="en-US" sz="3200" dirty="0"/>
              <a:t>C</a:t>
            </a:r>
            <a:r>
              <a:rPr lang="en-US" sz="3200" dirty="0"/>
              <a:t>ertification  </a:t>
            </a:r>
          </a:p>
          <a:p>
            <a:endParaRPr lang="en-US" dirty="0"/>
          </a:p>
          <a:p>
            <a:endParaRPr lang="en-US" sz="2000" dirty="0" smtClean="0"/>
          </a:p>
          <a:p>
            <a:endParaRPr lang="en-US" sz="2000" dirty="0"/>
          </a:p>
        </p:txBody>
      </p:sp>
      <p:sp>
        <p:nvSpPr>
          <p:cNvPr id="2" name="Date Placeholder 1"/>
          <p:cNvSpPr>
            <a:spLocks noGrp="1"/>
          </p:cNvSpPr>
          <p:nvPr>
            <p:ph type="dt" sz="half" idx="10"/>
          </p:nvPr>
        </p:nvSpPr>
        <p:spPr/>
        <p:txBody>
          <a:bodyPr/>
          <a:lstStyle/>
          <a:p>
            <a:fld id="{C9B3ED3E-F265-4FAF-809F-85BB4C858261}"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7" name="Slide Number Placeholder 6"/>
          <p:cNvSpPr>
            <a:spLocks noGrp="1"/>
          </p:cNvSpPr>
          <p:nvPr>
            <p:ph type="sldNum" sz="quarter" idx="12"/>
          </p:nvPr>
        </p:nvSpPr>
        <p:spPr/>
        <p:txBody>
          <a:bodyPr/>
          <a:lstStyle/>
          <a:p>
            <a:fld id="{51207101-44F3-4584-A11E-9B18F29D8128}" type="slidenum">
              <a:rPr lang="en-US" smtClean="0"/>
              <a:pPr/>
              <a:t>16</a:t>
            </a:fld>
            <a:endParaRPr lang="en-US"/>
          </a:p>
        </p:txBody>
      </p:sp>
    </p:spTree>
    <p:extLst>
      <p:ext uri="{BB962C8B-B14F-4D97-AF65-F5344CB8AC3E}">
        <p14:creationId xmlns:p14="http://schemas.microsoft.com/office/powerpoint/2010/main" val="1159030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0"/>
            <a:ext cx="8229600" cy="1143000"/>
          </a:xfrm>
        </p:spPr>
        <p:txBody>
          <a:bodyPr/>
          <a:lstStyle/>
          <a:p>
            <a:r>
              <a:rPr lang="en-IN" smtClean="0"/>
              <a:t>Some compliant websites</a:t>
            </a:r>
          </a:p>
        </p:txBody>
      </p:sp>
      <p:sp>
        <p:nvSpPr>
          <p:cNvPr id="3" name="Content Placeholder 2"/>
          <p:cNvSpPr>
            <a:spLocks noGrp="1"/>
          </p:cNvSpPr>
          <p:nvPr>
            <p:ph idx="1"/>
          </p:nvPr>
        </p:nvSpPr>
        <p:spPr>
          <a:xfrm>
            <a:off x="457200" y="990600"/>
            <a:ext cx="8229600" cy="5867400"/>
          </a:xfrm>
        </p:spPr>
        <p:txBody>
          <a:bodyPr/>
          <a:lstStyle/>
          <a:p>
            <a:pPr>
              <a:buFont typeface="Arial" charset="0"/>
              <a:buChar char="•"/>
              <a:defRPr/>
            </a:pPr>
            <a:r>
              <a:rPr lang="en-IN" dirty="0" smtClean="0"/>
              <a:t>National Portal</a:t>
            </a:r>
          </a:p>
          <a:p>
            <a:pPr>
              <a:buFont typeface="Arial" charset="0"/>
              <a:buChar char="•"/>
              <a:defRPr/>
            </a:pPr>
            <a:r>
              <a:rPr lang="en-IN" dirty="0" err="1" smtClean="0"/>
              <a:t>DeitY</a:t>
            </a:r>
            <a:endParaRPr lang="en-IN" dirty="0" smtClean="0"/>
          </a:p>
          <a:p>
            <a:pPr>
              <a:buFont typeface="Arial" charset="0"/>
              <a:buChar char="•"/>
              <a:defRPr/>
            </a:pPr>
            <a:r>
              <a:rPr lang="en-IN" dirty="0"/>
              <a:t>Ministry of External Affairs (MEA</a:t>
            </a:r>
            <a:r>
              <a:rPr lang="en-IN" dirty="0" smtClean="0"/>
              <a:t>)</a:t>
            </a:r>
            <a:endParaRPr lang="en-IN" dirty="0" smtClean="0"/>
          </a:p>
          <a:p>
            <a:pPr>
              <a:buFont typeface="Arial" charset="0"/>
              <a:buChar char="•"/>
              <a:defRPr/>
            </a:pPr>
            <a:r>
              <a:rPr lang="en-IN" dirty="0" smtClean="0"/>
              <a:t>GOI Web Directory</a:t>
            </a:r>
          </a:p>
          <a:p>
            <a:pPr>
              <a:buFont typeface="Arial" charset="0"/>
              <a:buChar char="•"/>
              <a:defRPr/>
            </a:pPr>
            <a:r>
              <a:rPr lang="en-IN" dirty="0" smtClean="0"/>
              <a:t>National Advisory Council</a:t>
            </a:r>
          </a:p>
          <a:p>
            <a:pPr>
              <a:buFont typeface="Arial" charset="0"/>
              <a:buChar char="•"/>
              <a:defRPr/>
            </a:pPr>
            <a:r>
              <a:rPr lang="en-IN" dirty="0" smtClean="0"/>
              <a:t>Ministry of Social Justice and Empowerment</a:t>
            </a:r>
          </a:p>
          <a:p>
            <a:pPr>
              <a:buFont typeface="Arial" charset="0"/>
              <a:buChar char="•"/>
              <a:defRPr/>
            </a:pPr>
            <a:r>
              <a:rPr lang="en-IN" dirty="0" smtClean="0"/>
              <a:t>Cabinet Secretariat</a:t>
            </a:r>
          </a:p>
          <a:p>
            <a:pPr>
              <a:buFont typeface="Arial" charset="0"/>
              <a:buChar char="•"/>
              <a:defRPr/>
            </a:pPr>
            <a:r>
              <a:rPr lang="en-IN" dirty="0" err="1" smtClean="0"/>
              <a:t>Rajbhawan</a:t>
            </a:r>
            <a:r>
              <a:rPr lang="en-IN" dirty="0" smtClean="0"/>
              <a:t> </a:t>
            </a:r>
            <a:r>
              <a:rPr lang="en-IN" dirty="0" smtClean="0"/>
              <a:t>Uttarakhand</a:t>
            </a:r>
          </a:p>
          <a:p>
            <a:pPr marL="0" indent="0">
              <a:buFont typeface="Arial" charset="0"/>
              <a:buNone/>
              <a:defRPr/>
            </a:pPr>
            <a:r>
              <a:rPr lang="en-US" dirty="0" smtClean="0"/>
              <a:t>	Source: </a:t>
            </a:r>
            <a:r>
              <a:rPr lang="en-IN" dirty="0" smtClean="0">
                <a:hlinkClick r:id="rId3"/>
              </a:rPr>
              <a:t>guidelines.gov.in</a:t>
            </a:r>
            <a:endParaRPr lang="en-US" dirty="0" smtClean="0"/>
          </a:p>
          <a:p>
            <a:pPr>
              <a:buFont typeface="Arial" charset="0"/>
              <a:buChar char="•"/>
              <a:defRPr/>
            </a:pPr>
            <a:endParaRPr lang="en-IN" dirty="0"/>
          </a:p>
        </p:txBody>
      </p:sp>
      <p:sp>
        <p:nvSpPr>
          <p:cNvPr id="2" name="Date Placeholder 1"/>
          <p:cNvSpPr>
            <a:spLocks noGrp="1"/>
          </p:cNvSpPr>
          <p:nvPr>
            <p:ph type="dt" sz="half" idx="10"/>
          </p:nvPr>
        </p:nvSpPr>
        <p:spPr/>
        <p:txBody>
          <a:bodyPr/>
          <a:lstStyle/>
          <a:p>
            <a:fld id="{819D1BA8-57FC-4F15-B338-5C9AF0CFFEF9}"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5" name="Slide Number Placeholder 4"/>
          <p:cNvSpPr>
            <a:spLocks noGrp="1"/>
          </p:cNvSpPr>
          <p:nvPr>
            <p:ph type="sldNum" sz="quarter" idx="12"/>
          </p:nvPr>
        </p:nvSpPr>
        <p:spPr/>
        <p:txBody>
          <a:bodyPr/>
          <a:lstStyle/>
          <a:p>
            <a:fld id="{51207101-44F3-4584-A11E-9B18F29D8128}" type="slidenum">
              <a:rPr lang="en-US" smtClean="0"/>
              <a:pPr/>
              <a:t>17</a:t>
            </a:fld>
            <a:endParaRPr lang="en-US"/>
          </a:p>
        </p:txBody>
      </p:sp>
    </p:spTree>
    <p:extLst>
      <p:ext uri="{BB962C8B-B14F-4D97-AF65-F5344CB8AC3E}">
        <p14:creationId xmlns:p14="http://schemas.microsoft.com/office/powerpoint/2010/main" val="1790687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idx="4294967295"/>
          </p:nvPr>
        </p:nvSpPr>
        <p:spPr>
          <a:xfrm>
            <a:off x="468313" y="260350"/>
            <a:ext cx="7772400" cy="647700"/>
          </a:xfrm>
        </p:spPr>
        <p:txBody>
          <a:bodyPr>
            <a:normAutofit fontScale="90000"/>
          </a:bodyPr>
          <a:lstStyle/>
          <a:p>
            <a:r>
              <a:rPr lang="en-US" dirty="0" smtClean="0"/>
              <a:t>Compliance is recognized by…</a:t>
            </a:r>
            <a:endParaRPr lang="en-IN" dirty="0" smtClean="0"/>
          </a:p>
        </p:txBody>
      </p:sp>
      <p:sp>
        <p:nvSpPr>
          <p:cNvPr id="18435" name="Subtitle 2"/>
          <p:cNvSpPr>
            <a:spLocks noGrp="1"/>
          </p:cNvSpPr>
          <p:nvPr>
            <p:ph type="subTitle" idx="4294967295"/>
          </p:nvPr>
        </p:nvSpPr>
        <p:spPr>
          <a:xfrm>
            <a:off x="457200" y="1381125"/>
            <a:ext cx="8135938" cy="5476875"/>
          </a:xfrm>
        </p:spPr>
        <p:txBody>
          <a:bodyPr/>
          <a:lstStyle/>
          <a:p>
            <a:pPr marL="457200" indent="-457200" eaLnBrk="1" hangingPunct="1">
              <a:lnSpc>
                <a:spcPct val="90000"/>
              </a:lnSpc>
              <a:buFont typeface="Wingdings" pitchFamily="2" charset="2"/>
              <a:buChar char="§"/>
            </a:pPr>
            <a:r>
              <a:rPr lang="en-IN" sz="2800" b="1" smtClean="0"/>
              <a:t>National Award for Best Accessible Website </a:t>
            </a:r>
            <a:r>
              <a:rPr lang="en-IN" sz="2800" smtClean="0"/>
              <a:t>for Persons With Disabilities by the M/o </a:t>
            </a:r>
            <a:r>
              <a:rPr lang="en-US" sz="2800" smtClean="0"/>
              <a:t>Social Justice and Empowerment</a:t>
            </a:r>
          </a:p>
          <a:p>
            <a:pPr marL="457200" indent="-457200" eaLnBrk="1" hangingPunct="1">
              <a:lnSpc>
                <a:spcPct val="90000"/>
              </a:lnSpc>
              <a:buFont typeface="Wingdings" pitchFamily="2" charset="2"/>
              <a:buChar char="§"/>
            </a:pPr>
            <a:endParaRPr lang="en-US" sz="2800" smtClean="0"/>
          </a:p>
          <a:p>
            <a:pPr marL="457200" indent="-457200" eaLnBrk="1" hangingPunct="1">
              <a:lnSpc>
                <a:spcPct val="90000"/>
              </a:lnSpc>
              <a:buFont typeface="Wingdings" pitchFamily="2" charset="2"/>
              <a:buChar char="§"/>
            </a:pPr>
            <a:r>
              <a:rPr lang="en-IN" sz="2800" b="1" smtClean="0"/>
              <a:t>Web Ratna Awards</a:t>
            </a:r>
            <a:r>
              <a:rPr lang="en-IN" sz="2800" smtClean="0"/>
              <a:t> (</a:t>
            </a:r>
            <a:r>
              <a:rPr lang="en-IN" sz="2800" i="1" smtClean="0"/>
              <a:t>instituted under the overall ambit of the National Portal of India</a:t>
            </a:r>
            <a:r>
              <a:rPr lang="en-IN" sz="2800" smtClean="0"/>
              <a:t>) to recognise innovative e-Governance initiatives – carries weight-age for compliant sites</a:t>
            </a:r>
            <a:endParaRPr lang="en-US" sz="2800" smtClean="0"/>
          </a:p>
          <a:p>
            <a:pPr marL="457200" indent="-457200" eaLnBrk="1" hangingPunct="1">
              <a:lnSpc>
                <a:spcPct val="90000"/>
              </a:lnSpc>
              <a:buFont typeface="Wingdings" pitchFamily="2" charset="2"/>
              <a:buChar char="§"/>
            </a:pPr>
            <a:endParaRPr lang="en-US" sz="2800" smtClean="0"/>
          </a:p>
          <a:p>
            <a:pPr marL="457200" indent="-457200" eaLnBrk="1" hangingPunct="1">
              <a:lnSpc>
                <a:spcPct val="90000"/>
              </a:lnSpc>
              <a:buFont typeface="Wingdings" pitchFamily="2" charset="2"/>
              <a:buChar char="§"/>
            </a:pPr>
            <a:r>
              <a:rPr lang="en-US" sz="2800" b="1" smtClean="0"/>
              <a:t>National Index for Government Websites </a:t>
            </a:r>
            <a:r>
              <a:rPr lang="en-US" sz="2800" smtClean="0"/>
              <a:t>primarily based on the compliant sites – includes State and District websites</a:t>
            </a:r>
          </a:p>
          <a:p>
            <a:pPr marL="457200" indent="-457200">
              <a:lnSpc>
                <a:spcPct val="90000"/>
              </a:lnSpc>
              <a:buFont typeface="Arial" pitchFamily="34" charset="0"/>
              <a:buNone/>
            </a:pPr>
            <a:endParaRPr lang="en-IN" sz="2800" smtClean="0">
              <a:solidFill>
                <a:srgbClr val="898989"/>
              </a:solidFill>
            </a:endParaRPr>
          </a:p>
        </p:txBody>
      </p:sp>
      <p:sp>
        <p:nvSpPr>
          <p:cNvPr id="2" name="Date Placeholder 1"/>
          <p:cNvSpPr>
            <a:spLocks noGrp="1"/>
          </p:cNvSpPr>
          <p:nvPr>
            <p:ph type="dt" sz="half" idx="10"/>
          </p:nvPr>
        </p:nvSpPr>
        <p:spPr/>
        <p:txBody>
          <a:bodyPr/>
          <a:lstStyle/>
          <a:p>
            <a:fld id="{EA0741EA-0F09-4658-AF06-B754380859C7}"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4" name="Slide Number Placeholder 3"/>
          <p:cNvSpPr>
            <a:spLocks noGrp="1"/>
          </p:cNvSpPr>
          <p:nvPr>
            <p:ph type="sldNum" sz="quarter" idx="12"/>
          </p:nvPr>
        </p:nvSpPr>
        <p:spPr/>
        <p:txBody>
          <a:bodyPr/>
          <a:lstStyle/>
          <a:p>
            <a:fld id="{51207101-44F3-4584-A11E-9B18F29D8128}" type="slidenum">
              <a:rPr lang="en-US" smtClean="0"/>
              <a:pPr/>
              <a:t>18</a:t>
            </a:fld>
            <a:endParaRPr lang="en-US"/>
          </a:p>
        </p:txBody>
      </p:sp>
    </p:spTree>
    <p:extLst>
      <p:ext uri="{BB962C8B-B14F-4D97-AF65-F5344CB8AC3E}">
        <p14:creationId xmlns:p14="http://schemas.microsoft.com/office/powerpoint/2010/main" val="1487278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t>Website Development  Approach</a:t>
            </a:r>
            <a:endParaRPr lang="en-IN" dirty="0" smtClean="0"/>
          </a:p>
        </p:txBody>
      </p:sp>
      <p:sp>
        <p:nvSpPr>
          <p:cNvPr id="10243" name="Content Placeholder 2"/>
          <p:cNvSpPr>
            <a:spLocks noGrp="1"/>
          </p:cNvSpPr>
          <p:nvPr>
            <p:ph idx="1"/>
          </p:nvPr>
        </p:nvSpPr>
        <p:spPr/>
        <p:txBody>
          <a:bodyPr>
            <a:normAutofit lnSpcReduction="10000"/>
          </a:bodyPr>
          <a:lstStyle/>
          <a:p>
            <a:pPr marL="514350" indent="-514350" eaLnBrk="1" hangingPunct="1">
              <a:spcBef>
                <a:spcPts val="600"/>
              </a:spcBef>
              <a:spcAft>
                <a:spcPts val="1200"/>
              </a:spcAft>
              <a:buClr>
                <a:schemeClr val="tx1"/>
              </a:buClr>
              <a:buFont typeface="+mj-lt"/>
              <a:buAutoNum type="arabicPeriod"/>
            </a:pPr>
            <a:r>
              <a:rPr lang="en-US" sz="2800" dirty="0" smtClean="0"/>
              <a:t>Nominate Web Information Manager at a senior level</a:t>
            </a:r>
          </a:p>
          <a:p>
            <a:pPr marL="514350" indent="-514350" eaLnBrk="1" hangingPunct="1">
              <a:spcBef>
                <a:spcPts val="600"/>
              </a:spcBef>
              <a:spcAft>
                <a:spcPts val="1200"/>
              </a:spcAft>
              <a:buClr>
                <a:schemeClr val="tx1"/>
              </a:buClr>
              <a:buFont typeface="+mj-lt"/>
              <a:buAutoNum type="arabicPeriod"/>
            </a:pPr>
            <a:r>
              <a:rPr lang="en-US" sz="2800" dirty="0" smtClean="0"/>
              <a:t>Set up a team and formulate policies to monitor &amp; manage site</a:t>
            </a:r>
          </a:p>
          <a:p>
            <a:pPr marL="514350" indent="-514350" eaLnBrk="1" hangingPunct="1">
              <a:spcBef>
                <a:spcPts val="600"/>
              </a:spcBef>
              <a:spcAft>
                <a:spcPts val="1200"/>
              </a:spcAft>
              <a:buClr>
                <a:schemeClr val="tx1"/>
              </a:buClr>
              <a:buFont typeface="+mj-lt"/>
              <a:buAutoNum type="arabicPeriod"/>
            </a:pPr>
            <a:r>
              <a:rPr lang="en-US" sz="2800" dirty="0" smtClean="0"/>
              <a:t>Identify citizen centric information  &amp; services</a:t>
            </a:r>
          </a:p>
          <a:p>
            <a:pPr marL="514350" indent="-514350" eaLnBrk="1" hangingPunct="1">
              <a:spcBef>
                <a:spcPts val="600"/>
              </a:spcBef>
              <a:spcAft>
                <a:spcPts val="1200"/>
              </a:spcAft>
              <a:buClr>
                <a:schemeClr val="tx1"/>
              </a:buClr>
              <a:buFont typeface="+mj-lt"/>
              <a:buAutoNum type="arabicPeriod"/>
            </a:pPr>
            <a:r>
              <a:rPr lang="en-US" sz="2800" dirty="0" smtClean="0"/>
              <a:t>Develop Information Architecture for better Accessibility &amp; Navigation</a:t>
            </a:r>
          </a:p>
          <a:p>
            <a:pPr marL="514350" indent="-514350" eaLnBrk="1" hangingPunct="1">
              <a:spcBef>
                <a:spcPts val="600"/>
              </a:spcBef>
              <a:buClr>
                <a:schemeClr val="tx1"/>
              </a:buClr>
              <a:buFont typeface="+mj-lt"/>
              <a:buAutoNum type="arabicPeriod"/>
            </a:pPr>
            <a:r>
              <a:rPr lang="en-US" sz="2800" dirty="0" smtClean="0"/>
              <a:t>Redesign/ upgrade the site in compliance to the Guidelines</a:t>
            </a:r>
          </a:p>
          <a:p>
            <a:pPr eaLnBrk="1" hangingPunct="1">
              <a:spcBef>
                <a:spcPts val="600"/>
              </a:spcBef>
              <a:buClr>
                <a:schemeClr val="tx1"/>
              </a:buClr>
              <a:buFontTx/>
              <a:buChar char="•"/>
            </a:pPr>
            <a:endParaRPr lang="en-US" sz="2800" dirty="0" smtClean="0"/>
          </a:p>
          <a:p>
            <a:pPr eaLnBrk="1" hangingPunct="1">
              <a:spcBef>
                <a:spcPts val="600"/>
              </a:spcBef>
              <a:buClr>
                <a:schemeClr val="tx1"/>
              </a:buClr>
              <a:buFontTx/>
              <a:buNone/>
            </a:pPr>
            <a:endParaRPr lang="en-US" sz="2800" dirty="0" smtClean="0"/>
          </a:p>
          <a:p>
            <a:endParaRPr lang="en-IN" sz="2700" dirty="0" smtClean="0"/>
          </a:p>
        </p:txBody>
      </p:sp>
      <p:sp>
        <p:nvSpPr>
          <p:cNvPr id="2" name="Date Placeholder 1"/>
          <p:cNvSpPr>
            <a:spLocks noGrp="1"/>
          </p:cNvSpPr>
          <p:nvPr>
            <p:ph type="dt" sz="half" idx="10"/>
          </p:nvPr>
        </p:nvSpPr>
        <p:spPr/>
        <p:txBody>
          <a:bodyPr/>
          <a:lstStyle/>
          <a:p>
            <a:fld id="{E5046E6A-2E41-4A5D-863F-F316EFF48254}"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4" name="Slide Number Placeholder 3"/>
          <p:cNvSpPr>
            <a:spLocks noGrp="1"/>
          </p:cNvSpPr>
          <p:nvPr>
            <p:ph type="sldNum" sz="quarter" idx="12"/>
          </p:nvPr>
        </p:nvSpPr>
        <p:spPr/>
        <p:txBody>
          <a:bodyPr/>
          <a:lstStyle/>
          <a:p>
            <a:fld id="{51207101-44F3-4584-A11E-9B18F29D8128}" type="slidenum">
              <a:rPr lang="en-US" smtClean="0"/>
              <a:pPr/>
              <a:t>19</a:t>
            </a:fld>
            <a:endParaRPr lang="en-US"/>
          </a:p>
        </p:txBody>
      </p:sp>
    </p:spTree>
    <p:extLst>
      <p:ext uri="{BB962C8B-B14F-4D97-AF65-F5344CB8AC3E}">
        <p14:creationId xmlns:p14="http://schemas.microsoft.com/office/powerpoint/2010/main" val="1508171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2999" y="228600"/>
            <a:ext cx="6629401" cy="924475"/>
          </a:xfrm>
        </p:spPr>
        <p:txBody>
          <a:bodyPr>
            <a:normAutofit fontScale="90000"/>
          </a:bodyPr>
          <a:lstStyle/>
          <a:p>
            <a:pPr algn="ctr"/>
            <a:r>
              <a:rPr lang="en-US" sz="2400" dirty="0" smtClean="0"/>
              <a:t>Indian Government web space </a:t>
            </a:r>
            <a:r>
              <a:rPr lang="en-US" sz="2400" dirty="0"/>
              <a:t>representing all </a:t>
            </a:r>
            <a:r>
              <a:rPr lang="en-US" sz="2400" dirty="0" smtClean="0"/>
              <a:t>tiers </a:t>
            </a:r>
            <a:r>
              <a:rPr lang="en-US" sz="2400" dirty="0"/>
              <a:t>of </a:t>
            </a:r>
            <a:r>
              <a:rPr lang="en-US" sz="2400" dirty="0" smtClean="0"/>
              <a:t>governance</a:t>
            </a:r>
            <a:r>
              <a:rPr lang="en-US" sz="2400" dirty="0"/>
              <a:t/>
            </a:r>
            <a:br>
              <a:rPr lang="en-US" sz="2400" dirty="0"/>
            </a:br>
            <a:endParaRPr lang="en-US" sz="2400" dirty="0"/>
          </a:p>
        </p:txBody>
      </p:sp>
      <p:pic>
        <p:nvPicPr>
          <p:cNvPr id="5" name="Content Placeholder 4" descr="webspace.png"/>
          <p:cNvPicPr>
            <a:picLocks noGrp="1" noChangeAspect="1"/>
          </p:cNvPicPr>
          <p:nvPr>
            <p:ph idx="1"/>
          </p:nvPr>
        </p:nvPicPr>
        <p:blipFill>
          <a:blip r:embed="rId3" cstate="print">
            <a:extLst>
              <a:ext uri="{28A0092B-C50C-407E-A947-70E740481C1C}">
                <a14:useLocalDpi xmlns:a14="http://schemas.microsoft.com/office/drawing/2010/main" val="0"/>
              </a:ext>
            </a:extLst>
          </a:blip>
          <a:srcRect l="13698" t="13333" r="13599" b="12222"/>
          <a:stretch>
            <a:fillRect/>
          </a:stretch>
        </p:blipFill>
        <p:spPr bwMode="auto">
          <a:xfrm>
            <a:off x="2057400" y="1295400"/>
            <a:ext cx="5173072" cy="502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8F3D412F-6362-49C6-96FE-78E59F8CCD2B}" type="datetime4">
              <a:rPr lang="en-US" smtClean="0"/>
              <a:t>November 21, 2014</a:t>
            </a:fld>
            <a:endParaRPr lang="en-US"/>
          </a:p>
        </p:txBody>
      </p:sp>
      <p:sp>
        <p:nvSpPr>
          <p:cNvPr id="3"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6" name="Slide Number Placeholder 5"/>
          <p:cNvSpPr>
            <a:spLocks noGrp="1"/>
          </p:cNvSpPr>
          <p:nvPr>
            <p:ph type="sldNum" sz="quarter" idx="12"/>
          </p:nvPr>
        </p:nvSpPr>
        <p:spPr/>
        <p:txBody>
          <a:bodyPr/>
          <a:lstStyle/>
          <a:p>
            <a:fld id="{51207101-44F3-4584-A11E-9B18F29D8128}"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43130086"/>
              </p:ext>
            </p:extLst>
          </p:nvPr>
        </p:nvGraphicFramePr>
        <p:xfrm>
          <a:off x="0" y="1295401"/>
          <a:ext cx="9036497" cy="5287882"/>
        </p:xfrm>
        <a:graphic>
          <a:graphicData uri="http://schemas.openxmlformats.org/drawingml/2006/table">
            <a:tbl>
              <a:tblPr/>
              <a:tblGrid>
                <a:gridCol w="740696"/>
                <a:gridCol w="2148021"/>
                <a:gridCol w="3481273"/>
                <a:gridCol w="2666507"/>
              </a:tblGrid>
              <a:tr h="530356">
                <a:tc>
                  <a:txBody>
                    <a:bodyPr/>
                    <a:lstStyle/>
                    <a:p>
                      <a:pPr algn="ctr" fontAlgn="b"/>
                      <a:r>
                        <a:rPr lang="en-IN" sz="1600" b="0" i="0" u="none" strike="noStrike" dirty="0" err="1" smtClean="0">
                          <a:solidFill>
                            <a:srgbClr val="000000"/>
                          </a:solidFill>
                          <a:latin typeface="Calibri"/>
                        </a:rPr>
                        <a:t>Sr</a:t>
                      </a:r>
                      <a:r>
                        <a:rPr lang="en-IN" sz="1600" b="0" i="0" u="none" strike="noStrike" dirty="0" smtClean="0">
                          <a:solidFill>
                            <a:srgbClr val="000000"/>
                          </a:solidFill>
                          <a:latin typeface="Calibri"/>
                        </a:rPr>
                        <a:t> No.</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1" i="0" u="none" strike="noStrike" dirty="0">
                          <a:solidFill>
                            <a:srgbClr val="000000"/>
                          </a:solidFill>
                          <a:latin typeface="Calibri"/>
                        </a:rPr>
                        <a:t>Portal</a:t>
                      </a:r>
                    </a:p>
                  </a:txBody>
                  <a:tcPr marL="9525" marR="9525" marT="9525" marB="0" anchor="b">
                    <a:lnL>
                      <a:noFill/>
                    </a:lnL>
                    <a:lnR>
                      <a:noFill/>
                    </a:lnR>
                    <a:lnT>
                      <a:noFill/>
                    </a:lnT>
                    <a:lnB>
                      <a:noFill/>
                    </a:lnB>
                  </a:tcPr>
                </a:tc>
                <a:tc>
                  <a:txBody>
                    <a:bodyPr/>
                    <a:lstStyle/>
                    <a:p>
                      <a:pPr algn="ctr" fontAlgn="b"/>
                      <a:r>
                        <a:rPr lang="en-IN" sz="1600" b="1" i="0" u="none" strike="noStrike" dirty="0" smtClean="0">
                          <a:solidFill>
                            <a:srgbClr val="000000"/>
                          </a:solidFill>
                          <a:latin typeface="Calibri"/>
                        </a:rPr>
                        <a:t>GIGW Compliance  1</a:t>
                      </a:r>
                      <a:r>
                        <a:rPr lang="en-IN" sz="1600" b="1" i="0" u="none" strike="noStrike" baseline="30000" dirty="0" smtClean="0">
                          <a:solidFill>
                            <a:srgbClr val="000000"/>
                          </a:solidFill>
                          <a:latin typeface="Calibri"/>
                        </a:rPr>
                        <a:t>st</a:t>
                      </a:r>
                      <a:r>
                        <a:rPr lang="en-IN" sz="1600" b="1" i="0" u="none" strike="noStrike" dirty="0" smtClean="0">
                          <a:solidFill>
                            <a:srgbClr val="000000"/>
                          </a:solidFill>
                          <a:latin typeface="Calibri"/>
                        </a:rPr>
                        <a:t> Round</a:t>
                      </a:r>
                      <a:endParaRPr lang="en-IN" sz="16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1" i="0" u="none" strike="noStrike" dirty="0" smtClean="0">
                          <a:solidFill>
                            <a:srgbClr val="000000"/>
                          </a:solidFill>
                          <a:latin typeface="+mn-lt"/>
                        </a:rPr>
                        <a:t>GIGW Compliance  2</a:t>
                      </a:r>
                      <a:r>
                        <a:rPr lang="en-IN" sz="1600" b="1" i="0" u="none" strike="noStrike" baseline="30000" dirty="0" smtClean="0">
                          <a:solidFill>
                            <a:srgbClr val="000000"/>
                          </a:solidFill>
                          <a:latin typeface="+mn-lt"/>
                        </a:rPr>
                        <a:t>nd</a:t>
                      </a:r>
                      <a:r>
                        <a:rPr lang="en-IN" sz="1600" b="1" i="0" u="none" strike="noStrike" dirty="0" smtClean="0">
                          <a:solidFill>
                            <a:srgbClr val="000000"/>
                          </a:solidFill>
                          <a:latin typeface="+mn-lt"/>
                        </a:rPr>
                        <a:t>  Round</a:t>
                      </a:r>
                      <a:endParaRPr lang="en-IN" sz="1600" b="1" i="0" u="none" strike="noStrike" dirty="0">
                        <a:solidFill>
                          <a:srgbClr val="000000"/>
                        </a:solidFill>
                        <a:latin typeface="Calibri"/>
                      </a:endParaRPr>
                    </a:p>
                  </a:txBody>
                  <a:tcPr marL="9525" marR="9525" marT="9525" marB="0" anchor="b">
                    <a:lnL>
                      <a:noFill/>
                    </a:lnL>
                    <a:lnR>
                      <a:noFill/>
                    </a:lnR>
                    <a:lnT>
                      <a:noFill/>
                    </a:lnT>
                    <a:lnB>
                      <a:noFill/>
                    </a:lnB>
                  </a:tcPr>
                </a:tc>
              </a:tr>
              <a:tr h="293013">
                <a:tc>
                  <a:txBody>
                    <a:bodyPr/>
                    <a:lstStyle/>
                    <a:p>
                      <a:pPr algn="ctr" fontAlgn="b"/>
                      <a:r>
                        <a:rPr lang="en-IN" sz="1600" b="0" i="0" u="none" strike="noStrike" dirty="0">
                          <a:solidFill>
                            <a:srgbClr val="000000"/>
                          </a:solidFill>
                          <a:latin typeface="Calibri"/>
                        </a:rPr>
                        <a:t>1</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farmer.gov.in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37.38% </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90.36%</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357952">
                <a:tc>
                  <a:txBody>
                    <a:bodyPr/>
                    <a:lstStyle/>
                    <a:p>
                      <a:pPr algn="ctr" fontAlgn="b"/>
                      <a:r>
                        <a:rPr lang="en-IN" sz="1600" b="0" i="0" u="none" strike="noStrike" dirty="0">
                          <a:solidFill>
                            <a:srgbClr val="000000"/>
                          </a:solidFill>
                          <a:latin typeface="Calibri"/>
                        </a:rPr>
                        <a:t>2</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seednet.gov.in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54.66%</a:t>
                      </a:r>
                      <a:r>
                        <a:rPr lang="en-IN" sz="1600" b="0" i="0" u="none" strike="noStrike" baseline="0" dirty="0" smtClean="0">
                          <a:solidFill>
                            <a:srgbClr val="000000"/>
                          </a:solidFill>
                          <a:latin typeface="+mn-lt"/>
                        </a:rPr>
                        <a:t> </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57.89%</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80122">
                <a:tc>
                  <a:txBody>
                    <a:bodyPr/>
                    <a:lstStyle/>
                    <a:p>
                      <a:pPr algn="ctr" fontAlgn="b"/>
                      <a:r>
                        <a:rPr lang="en-IN" sz="1600" b="0" i="0" u="none" strike="noStrike" dirty="0">
                          <a:solidFill>
                            <a:srgbClr val="000000"/>
                          </a:solidFill>
                          <a:latin typeface="Calibri"/>
                        </a:rPr>
                        <a:t>3</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nhm.nic.in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66.19%</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66.19%</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80122">
                <a:tc>
                  <a:txBody>
                    <a:bodyPr/>
                    <a:lstStyle/>
                    <a:p>
                      <a:pPr algn="ctr" fontAlgn="b"/>
                      <a:r>
                        <a:rPr lang="en-IN" sz="1600" b="0" i="0" u="none" strike="noStrike" dirty="0">
                          <a:solidFill>
                            <a:srgbClr val="000000"/>
                          </a:solidFill>
                          <a:latin typeface="Calibri"/>
                        </a:rPr>
                        <a:t>4</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pensionersportal.gov.in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82.71%</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84.89%</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39634">
                <a:tc>
                  <a:txBody>
                    <a:bodyPr/>
                    <a:lstStyle/>
                    <a:p>
                      <a:pPr algn="ctr" fontAlgn="b"/>
                      <a:r>
                        <a:rPr lang="en-IN" sz="1600" b="0" i="0" u="none" strike="noStrike" dirty="0" smtClean="0">
                          <a:solidFill>
                            <a:srgbClr val="000000"/>
                          </a:solidFill>
                          <a:latin typeface="Calibri"/>
                        </a:rPr>
                        <a:t>5</a:t>
                      </a:r>
                      <a:endParaRPr lang="en-IN" sz="1600" b="0" i="0" u="none" strike="noStrike" dirty="0">
                        <a:solidFill>
                          <a:srgbClr val="000000"/>
                        </a:solidFill>
                        <a:latin typeface="Calibri"/>
                      </a:endParaRPr>
                    </a:p>
                  </a:txBody>
                  <a:tcPr marL="9525" marR="9525" marT="9525" marB="0">
                    <a:lnL>
                      <a:noFill/>
                    </a:lnL>
                    <a:lnR>
                      <a:noFill/>
                    </a:lnR>
                    <a:lnT>
                      <a:noFill/>
                    </a:lnT>
                    <a:lnB>
                      <a:noFill/>
                    </a:lnB>
                  </a:tcPr>
                </a:tc>
                <a:tc>
                  <a:txBody>
                    <a:bodyPr/>
                    <a:lstStyle/>
                    <a:p>
                      <a:pPr algn="ctr" fontAlgn="b"/>
                      <a:r>
                        <a:rPr lang="en-IN" sz="1600" b="0" i="0" u="none" strike="noStrike" dirty="0" smtClean="0">
                          <a:solidFill>
                            <a:srgbClr val="000000"/>
                          </a:solidFill>
                          <a:latin typeface="Calibri"/>
                        </a:rPr>
                        <a:t>haryanafood.gov.in</a:t>
                      </a:r>
                      <a:endParaRPr lang="en-IN" sz="1600" b="0" i="0" u="none" strike="noStrike" dirty="0">
                        <a:solidFill>
                          <a:srgbClr val="000000"/>
                        </a:solidFill>
                        <a:latin typeface="Calibri"/>
                      </a:endParaRPr>
                    </a:p>
                  </a:txBody>
                  <a:tcPr marL="9525" marR="9525" marT="9525" marB="0">
                    <a:lnL>
                      <a:noFill/>
                    </a:lnL>
                    <a:lnR>
                      <a:noFill/>
                    </a:lnR>
                    <a:lnT>
                      <a:noFill/>
                    </a:lnT>
                    <a:lnB>
                      <a:noFill/>
                    </a:lnB>
                  </a:tcPr>
                </a:tc>
                <a:tc>
                  <a:txBody>
                    <a:bodyPr/>
                    <a:lstStyle/>
                    <a:p>
                      <a:pPr marL="0" algn="ctr" defTabSz="914400" rtl="0" eaLnBrk="1" fontAlgn="b" latinLnBrk="0" hangingPunct="1"/>
                      <a:r>
                        <a:rPr lang="en-IN" sz="1600" b="0" i="0" u="none" strike="noStrike" kern="1200" dirty="0" smtClean="0">
                          <a:solidFill>
                            <a:srgbClr val="000000"/>
                          </a:solidFill>
                          <a:latin typeface="Calibri"/>
                          <a:ea typeface="+mn-ea"/>
                          <a:cs typeface="+mn-cs"/>
                        </a:rPr>
                        <a:t>Not Working previously</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marL="0" algn="ctr" defTabSz="914400" rtl="0" eaLnBrk="1" fontAlgn="b" latinLnBrk="0" hangingPunct="1"/>
                      <a:r>
                        <a:rPr lang="en-IN" sz="1600" b="0" i="0" u="none" strike="noStrike" kern="1200" dirty="0" smtClean="0">
                          <a:solidFill>
                            <a:srgbClr val="000000"/>
                          </a:solidFill>
                          <a:latin typeface="Calibri"/>
                          <a:ea typeface="+mn-ea"/>
                          <a:cs typeface="+mn-cs"/>
                        </a:rPr>
                        <a:t>47.22%</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r h="398342">
                <a:tc>
                  <a:txBody>
                    <a:bodyPr/>
                    <a:lstStyle/>
                    <a:p>
                      <a:pPr algn="ctr" fontAlgn="b"/>
                      <a:r>
                        <a:rPr lang="en-IN" sz="1600" b="0" i="0" u="none" strike="noStrike" dirty="0">
                          <a:solidFill>
                            <a:srgbClr val="000000"/>
                          </a:solidFill>
                          <a:latin typeface="Calibri"/>
                        </a:rPr>
                        <a:t>6</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foodsuppb.nic.in</a:t>
                      </a:r>
                    </a:p>
                  </a:txBody>
                  <a:tcPr marL="9525" marR="9525" marT="9525"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IN" sz="1600" b="0" i="0" u="none" strike="noStrike" dirty="0" smtClean="0">
                          <a:solidFill>
                            <a:srgbClr val="000000"/>
                          </a:solidFill>
                          <a:latin typeface="+mn-lt"/>
                        </a:rPr>
                        <a:t>59.72%</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67.10%</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549713">
                <a:tc>
                  <a:txBody>
                    <a:bodyPr/>
                    <a:lstStyle/>
                    <a:p>
                      <a:pPr algn="ctr" fontAlgn="b"/>
                      <a:r>
                        <a:rPr lang="en-IN" sz="1600" b="0" i="0" u="none" strike="noStrike" dirty="0">
                          <a:solidFill>
                            <a:srgbClr val="000000"/>
                          </a:solidFill>
                          <a:latin typeface="Calibri"/>
                        </a:rPr>
                        <a:t>7</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www.edistrict.biharonline.gov.in/</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41.66%</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57.14%</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80122">
                <a:tc>
                  <a:txBody>
                    <a:bodyPr/>
                    <a:lstStyle/>
                    <a:p>
                      <a:pPr algn="ctr" fontAlgn="b"/>
                      <a:r>
                        <a:rPr lang="en-IN" sz="1600" b="0" i="0" u="none" strike="noStrike" dirty="0">
                          <a:solidFill>
                            <a:srgbClr val="000000"/>
                          </a:solidFill>
                          <a:latin typeface="Calibri"/>
                        </a:rPr>
                        <a:t>8</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mdm.nic.in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52.17%</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71.60%</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80122">
                <a:tc>
                  <a:txBody>
                    <a:bodyPr/>
                    <a:lstStyle/>
                    <a:p>
                      <a:pPr algn="ctr" fontAlgn="b"/>
                      <a:r>
                        <a:rPr lang="en-IN" sz="1600" b="0" i="0" u="none" strike="noStrike" dirty="0">
                          <a:solidFill>
                            <a:srgbClr val="000000"/>
                          </a:solidFill>
                          <a:latin typeface="Calibri"/>
                        </a:rPr>
                        <a:t>9</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passportindia.gov.in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57.40%</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87.05%</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319588">
                <a:tc>
                  <a:txBody>
                    <a:bodyPr/>
                    <a:lstStyle/>
                    <a:p>
                      <a:pPr algn="ctr" fontAlgn="b"/>
                      <a:r>
                        <a:rPr lang="en-IN" sz="1600" b="0" i="0" u="none" strike="noStrike" dirty="0">
                          <a:solidFill>
                            <a:srgbClr val="000000"/>
                          </a:solidFill>
                          <a:latin typeface="Calibri"/>
                        </a:rPr>
                        <a:t>10</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edistrict.kerala.gov.in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31.63%</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56.16%</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93013">
                <a:tc>
                  <a:txBody>
                    <a:bodyPr/>
                    <a:lstStyle/>
                    <a:p>
                      <a:pPr algn="ctr" fontAlgn="b"/>
                      <a:r>
                        <a:rPr lang="en-IN" sz="1600" b="0" i="0" u="none" strike="noStrike" kern="1200" dirty="0">
                          <a:solidFill>
                            <a:srgbClr val="000000"/>
                          </a:solidFill>
                          <a:latin typeface="Calibri"/>
                          <a:ea typeface="+mn-ea"/>
                          <a:cs typeface="+mn-cs"/>
                        </a:rPr>
                        <a:t>11</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sakshat.ac.in</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56.33% </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54.16%</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r h="293013">
                <a:tc>
                  <a:txBody>
                    <a:bodyPr/>
                    <a:lstStyle/>
                    <a:p>
                      <a:pPr algn="ctr" fontAlgn="b"/>
                      <a:r>
                        <a:rPr lang="en-IN" sz="1600" b="0" i="0" u="none" strike="noStrike" kern="1200" dirty="0">
                          <a:solidFill>
                            <a:srgbClr val="000000"/>
                          </a:solidFill>
                          <a:latin typeface="Calibri"/>
                          <a:ea typeface="+mn-ea"/>
                          <a:cs typeface="+mn-cs"/>
                        </a:rPr>
                        <a:t>12</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pdsportal.nic.in</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70.51%</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71.79%</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r h="293013">
                <a:tc>
                  <a:txBody>
                    <a:bodyPr/>
                    <a:lstStyle/>
                    <a:p>
                      <a:pPr algn="ctr" fontAlgn="b"/>
                      <a:r>
                        <a:rPr lang="en-IN" sz="1600" b="0" i="0" u="none" strike="noStrike" kern="1200" dirty="0">
                          <a:solidFill>
                            <a:srgbClr val="000000"/>
                          </a:solidFill>
                          <a:latin typeface="Calibri"/>
                          <a:ea typeface="+mn-ea"/>
                          <a:cs typeface="+mn-cs"/>
                        </a:rPr>
                        <a:t>13</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vahan.nic.in</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47.56%</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51.38%</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r h="293013">
                <a:tc>
                  <a:txBody>
                    <a:bodyPr/>
                    <a:lstStyle/>
                    <a:p>
                      <a:pPr algn="ctr" fontAlgn="b"/>
                      <a:r>
                        <a:rPr lang="en-IN" sz="1600" b="0" i="0" u="none" strike="noStrike" kern="1200" dirty="0">
                          <a:solidFill>
                            <a:srgbClr val="000000"/>
                          </a:solidFill>
                          <a:latin typeface="Calibri"/>
                          <a:ea typeface="+mn-ea"/>
                          <a:cs typeface="+mn-cs"/>
                        </a:rPr>
                        <a:t>14</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nrhm-mcts.nic.in</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43.93%</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46.87%</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r h="293013">
                <a:tc>
                  <a:txBody>
                    <a:bodyPr/>
                    <a:lstStyle/>
                    <a:p>
                      <a:pPr algn="ctr" fontAlgn="b"/>
                      <a:r>
                        <a:rPr lang="en-IN" sz="1600" b="0" i="0" u="none" strike="noStrike" kern="1200" dirty="0">
                          <a:solidFill>
                            <a:srgbClr val="000000"/>
                          </a:solidFill>
                          <a:latin typeface="Calibri"/>
                          <a:ea typeface="+mn-ea"/>
                          <a:cs typeface="+mn-cs"/>
                        </a:rPr>
                        <a:t>15</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ssamis.nic.in</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40.87%</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56.16%</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bl>
          </a:graphicData>
        </a:graphic>
      </p:graphicFrame>
      <p:sp>
        <p:nvSpPr>
          <p:cNvPr id="2" name="TextBox 1"/>
          <p:cNvSpPr txBox="1"/>
          <p:nvPr/>
        </p:nvSpPr>
        <p:spPr>
          <a:xfrm>
            <a:off x="76200" y="76200"/>
            <a:ext cx="8001000" cy="707886"/>
          </a:xfrm>
          <a:prstGeom prst="rect">
            <a:avLst/>
          </a:prstGeom>
          <a:noFill/>
        </p:spPr>
        <p:txBody>
          <a:bodyPr wrap="square" rtlCol="0">
            <a:spAutoFit/>
          </a:bodyPr>
          <a:lstStyle/>
          <a:p>
            <a:r>
              <a:rPr lang="en-IN" sz="4000" dirty="0">
                <a:latin typeface="+mj-lt"/>
                <a:ea typeface="+mj-ea"/>
                <a:cs typeface="+mj-cs"/>
              </a:rPr>
              <a:t>Gap Analysis of Websites</a:t>
            </a:r>
            <a:r>
              <a:rPr lang="en-IN" dirty="0" smtClean="0"/>
              <a:t> </a:t>
            </a:r>
            <a:r>
              <a:rPr lang="en-IN" sz="4000" dirty="0">
                <a:latin typeface="+mj-lt"/>
                <a:ea typeface="+mj-ea"/>
                <a:cs typeface="+mj-cs"/>
              </a:rPr>
              <a:t>already</a:t>
            </a:r>
            <a:r>
              <a:rPr lang="en-IN" dirty="0" smtClean="0"/>
              <a:t> </a:t>
            </a:r>
            <a:r>
              <a:rPr lang="en-IN" sz="4000" dirty="0">
                <a:latin typeface="+mj-lt"/>
                <a:ea typeface="+mj-ea"/>
                <a:cs typeface="+mj-cs"/>
              </a:rPr>
              <a:t>done</a:t>
            </a:r>
          </a:p>
        </p:txBody>
      </p:sp>
    </p:spTree>
    <p:extLst>
      <p:ext uri="{BB962C8B-B14F-4D97-AF65-F5344CB8AC3E}">
        <p14:creationId xmlns:p14="http://schemas.microsoft.com/office/powerpoint/2010/main" val="9939311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1143000" y="1807361"/>
            <a:ext cx="7772400" cy="4051437"/>
          </a:xfrm>
        </p:spPr>
        <p:txBody>
          <a:bodyPr>
            <a:noAutofit/>
          </a:bodyPr>
          <a:lstStyle/>
          <a:p>
            <a:r>
              <a:rPr lang="en-US" sz="2800" dirty="0"/>
              <a:t>Incorporates all level A guidelines as mandatory</a:t>
            </a:r>
          </a:p>
          <a:p>
            <a:endParaRPr lang="en-US" sz="2800" dirty="0"/>
          </a:p>
          <a:p>
            <a:r>
              <a:rPr lang="en-US" sz="2800" dirty="0"/>
              <a:t>3 level AA guidelines have been made mandatory</a:t>
            </a:r>
          </a:p>
          <a:p>
            <a:endParaRPr lang="en-US" sz="2800" dirty="0"/>
          </a:p>
          <a:p>
            <a:r>
              <a:rPr lang="en-US" sz="2800" dirty="0"/>
              <a:t>In addition many advisory and voluntary practices have reference to WCAG 2.0 level AA and AAA guidelines</a:t>
            </a:r>
          </a:p>
          <a:p>
            <a:endParaRPr lang="en-US" sz="2800" dirty="0"/>
          </a:p>
          <a:p>
            <a:endParaRPr lang="en-US" sz="2800" dirty="0"/>
          </a:p>
        </p:txBody>
      </p:sp>
      <p:sp>
        <p:nvSpPr>
          <p:cNvPr id="5" name="Title 3"/>
          <p:cNvSpPr>
            <a:spLocks noGrp="1"/>
          </p:cNvSpPr>
          <p:nvPr>
            <p:ph type="title"/>
          </p:nvPr>
        </p:nvSpPr>
        <p:spPr>
          <a:xfrm>
            <a:off x="-228600" y="685800"/>
            <a:ext cx="6019801" cy="924475"/>
          </a:xfrm>
        </p:spPr>
        <p:txBody>
          <a:bodyPr/>
          <a:lstStyle/>
          <a:p>
            <a:r>
              <a:rPr lang="en-US" dirty="0" smtClean="0"/>
              <a:t>GIGW  and WCAG 2.0</a:t>
            </a:r>
            <a:endParaRPr lang="en-US" dirty="0"/>
          </a:p>
        </p:txBody>
      </p:sp>
      <p:sp>
        <p:nvSpPr>
          <p:cNvPr id="2" name="Date Placeholder 1"/>
          <p:cNvSpPr>
            <a:spLocks noGrp="1"/>
          </p:cNvSpPr>
          <p:nvPr>
            <p:ph type="dt" sz="half" idx="10"/>
          </p:nvPr>
        </p:nvSpPr>
        <p:spPr/>
        <p:txBody>
          <a:bodyPr/>
          <a:lstStyle/>
          <a:p>
            <a:fld id="{282DB4DB-6165-49C2-B251-49D9296F158D}"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7" name="Slide Number Placeholder 6"/>
          <p:cNvSpPr>
            <a:spLocks noGrp="1"/>
          </p:cNvSpPr>
          <p:nvPr>
            <p:ph type="sldNum" sz="quarter" idx="12"/>
          </p:nvPr>
        </p:nvSpPr>
        <p:spPr/>
        <p:txBody>
          <a:bodyPr/>
          <a:lstStyle/>
          <a:p>
            <a:fld id="{51207101-44F3-4584-A11E-9B18F29D8128}"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839200" cy="369332"/>
          </a:xfrm>
          <a:prstGeom prst="rect">
            <a:avLst/>
          </a:prstGeom>
          <a:noFill/>
        </p:spPr>
        <p:txBody>
          <a:bodyPr wrap="square" rtlCol="0">
            <a:spAutoFit/>
          </a:bodyPr>
          <a:lstStyle/>
          <a:p>
            <a:endParaRPr lang="en-US" dirty="0"/>
          </a:p>
        </p:txBody>
      </p:sp>
      <p:sp>
        <p:nvSpPr>
          <p:cNvPr id="5" name="TextBox 4"/>
          <p:cNvSpPr txBox="1"/>
          <p:nvPr/>
        </p:nvSpPr>
        <p:spPr>
          <a:xfrm>
            <a:off x="0" y="71735"/>
            <a:ext cx="9144000" cy="461665"/>
          </a:xfrm>
          <a:prstGeom prst="rect">
            <a:avLst/>
          </a:prstGeom>
          <a:noFill/>
        </p:spPr>
        <p:txBody>
          <a:bodyPr wrap="square" rtlCol="0">
            <a:spAutoFit/>
          </a:bodyPr>
          <a:lstStyle/>
          <a:p>
            <a:pPr algn="ctr"/>
            <a:r>
              <a:rPr lang="en-US" sz="2400" b="1" dirty="0" smtClean="0"/>
              <a:t>Web Content Accessibility Guidelines  (WCAG 2.0)</a:t>
            </a:r>
            <a:endParaRPr lang="en-US" sz="2400" dirty="0"/>
          </a:p>
        </p:txBody>
      </p:sp>
      <p:sp>
        <p:nvSpPr>
          <p:cNvPr id="7" name="Rectangle 5"/>
          <p:cNvSpPr txBox="1">
            <a:spLocks noChangeArrowheads="1"/>
          </p:cNvSpPr>
          <p:nvPr/>
        </p:nvSpPr>
        <p:spPr>
          <a:xfrm>
            <a:off x="152400" y="990600"/>
            <a:ext cx="8686800" cy="5029200"/>
          </a:xfrm>
          <a:prstGeom prst="rect">
            <a:avLst/>
          </a:prstGeom>
        </p:spPr>
        <p:txBody>
          <a:bodyPr vert="horz" lIns="91440" tIns="45720" rIns="91440" bIns="45720" rtlCol="0">
            <a:normAutofit lnSpcReduction="10000"/>
          </a:bodyPr>
          <a:lstStyle/>
          <a:p>
            <a:pPr marL="342900" lvl="0" indent="-342900">
              <a:spcBef>
                <a:spcPct val="20000"/>
              </a:spcBef>
            </a:pPr>
            <a:r>
              <a:rPr lang="en-US" sz="2800" dirty="0" smtClean="0"/>
              <a:t>WCAG </a:t>
            </a:r>
            <a:r>
              <a:rPr lang="en-US" sz="2800" dirty="0" smtClean="0"/>
              <a:t>2.0 </a:t>
            </a:r>
            <a:r>
              <a:rPr lang="en-US" sz="2800" dirty="0" smtClean="0"/>
              <a:t>is</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Web Content Accessibility Guidelines 2.0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Web “content” = web pages, websites,  web applications,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800" dirty="0"/>
          </a:p>
          <a:p>
            <a:pPr>
              <a:spcBef>
                <a:spcPct val="0"/>
              </a:spcBef>
            </a:pPr>
            <a:r>
              <a:rPr lang="en-US" sz="2800" dirty="0"/>
              <a:t>WCAG 2.0 creates the foundation for a new level of standardization of web accessibility around the world. Its practical and well documented guidelines will allow web participants in many countries to evolve from a disparate set of practices to a unified approach to web accessibility for all.</a:t>
            </a:r>
          </a:p>
        </p:txBody>
      </p:sp>
      <p:sp>
        <p:nvSpPr>
          <p:cNvPr id="2" name="Date Placeholder 1"/>
          <p:cNvSpPr>
            <a:spLocks noGrp="1"/>
          </p:cNvSpPr>
          <p:nvPr>
            <p:ph type="dt" sz="half" idx="10"/>
          </p:nvPr>
        </p:nvSpPr>
        <p:spPr/>
        <p:txBody>
          <a:bodyPr/>
          <a:lstStyle/>
          <a:p>
            <a:fld id="{44EC32F8-A026-48A9-AA78-E6A2EB086098}" type="datetime4">
              <a:rPr lang="en-US" smtClean="0"/>
              <a:t>November 21, 2014</a:t>
            </a:fld>
            <a:endParaRPr lang="en-US"/>
          </a:p>
        </p:txBody>
      </p:sp>
      <p:sp>
        <p:nvSpPr>
          <p:cNvPr id="8"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6" name="Slide Number Placeholder 5"/>
          <p:cNvSpPr>
            <a:spLocks noGrp="1"/>
          </p:cNvSpPr>
          <p:nvPr>
            <p:ph type="sldNum" sz="quarter" idx="12"/>
          </p:nvPr>
        </p:nvSpPr>
        <p:spPr/>
        <p:txBody>
          <a:bodyPr/>
          <a:lstStyle/>
          <a:p>
            <a:fld id="{51207101-44F3-4584-A11E-9B18F29D8128}"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43733-DCE5-488A-912C-17C3D925C945}" type="datetime4">
              <a:rPr lang="en-US" smtClean="0"/>
              <a:t>November 21, 2014</a:t>
            </a:fld>
            <a:endParaRPr lang="en-US"/>
          </a:p>
        </p:txBody>
      </p:sp>
      <p:sp>
        <p:nvSpPr>
          <p:cNvPr id="4" name="Rectangle 3"/>
          <p:cNvSpPr/>
          <p:nvPr/>
        </p:nvSpPr>
        <p:spPr>
          <a:xfrm>
            <a:off x="533400" y="990600"/>
            <a:ext cx="8077200" cy="5078313"/>
          </a:xfrm>
          <a:prstGeom prst="rect">
            <a:avLst/>
          </a:prstGeom>
        </p:spPr>
        <p:txBody>
          <a:bodyPr wrap="square">
            <a:spAutoFit/>
          </a:bodyPr>
          <a:lstStyle/>
          <a:p>
            <a:r>
              <a:rPr lang="en-IN" sz="4400" dirty="0">
                <a:latin typeface="+mj-lt"/>
                <a:ea typeface="+mj-ea"/>
                <a:cs typeface="+mj-cs"/>
              </a:rPr>
              <a:t>Online tools </a:t>
            </a:r>
          </a:p>
          <a:p>
            <a:pPr algn="just"/>
            <a:r>
              <a:rPr lang="en-IN" sz="2800" dirty="0" smtClean="0"/>
              <a:t>Validation </a:t>
            </a:r>
            <a:r>
              <a:rPr lang="en-IN" sz="2800" dirty="0"/>
              <a:t>tools are used to check the code for standards compliance. HTML validators, CSS validators and broken link (or dead links) checkers are a few such tools. Following URLs point to some validation tools: </a:t>
            </a:r>
            <a:endParaRPr lang="en-IN" sz="2800" dirty="0" smtClean="0"/>
          </a:p>
          <a:p>
            <a:pPr algn="just"/>
            <a:endParaRPr lang="en-IN" sz="2800" dirty="0"/>
          </a:p>
          <a:p>
            <a:pPr marL="285750" indent="-285750">
              <a:buFont typeface="Arial" panose="020B0604020202020204" pitchFamily="34" charset="0"/>
              <a:buChar char="•"/>
            </a:pPr>
            <a:r>
              <a:rPr lang="en-IN" sz="2800" dirty="0"/>
              <a:t>http://validator.w3.org (HTML</a:t>
            </a:r>
            <a:r>
              <a:rPr lang="en-IN" sz="2800" dirty="0" smtClean="0"/>
              <a:t>)  </a:t>
            </a:r>
            <a:endParaRPr lang="en-IN" sz="2800" dirty="0"/>
          </a:p>
          <a:p>
            <a:pPr marL="285750" indent="-285750">
              <a:buFont typeface="Arial" panose="020B0604020202020204" pitchFamily="34" charset="0"/>
              <a:buChar char="•"/>
            </a:pPr>
            <a:r>
              <a:rPr lang="en-IN" sz="2800" dirty="0"/>
              <a:t>http://jigsaw.w3.org/css-validator/ (CSS) </a:t>
            </a:r>
          </a:p>
          <a:p>
            <a:pPr marL="285750" indent="-285750">
              <a:buFont typeface="Arial" panose="020B0604020202020204" pitchFamily="34" charset="0"/>
              <a:buChar char="•"/>
            </a:pPr>
            <a:r>
              <a:rPr lang="en-IN" sz="2800" dirty="0" smtClean="0"/>
              <a:t>http</a:t>
            </a:r>
            <a:r>
              <a:rPr lang="en-IN" sz="2800" dirty="0"/>
              <a:t>://juicystudio.com/services/csstest.php#csscheck (CSS) </a:t>
            </a:r>
            <a:endParaRPr lang="en-IN" sz="2800" dirty="0" smtClean="0"/>
          </a:p>
          <a:p>
            <a:pPr marL="285750" indent="-285750">
              <a:buFont typeface="Arial" panose="020B0604020202020204" pitchFamily="34" charset="0"/>
              <a:buChar char="•"/>
            </a:pPr>
            <a:r>
              <a:rPr lang="en-IN" sz="2800" dirty="0" smtClean="0"/>
              <a:t>http</a:t>
            </a:r>
            <a:r>
              <a:rPr lang="en-IN" sz="2800" dirty="0"/>
              <a:t>://validator.w3.org/checklink/ (Broken Links) </a:t>
            </a:r>
            <a:endParaRPr lang="en-IN" dirty="0">
              <a:solidFill>
                <a:srgbClr val="000000"/>
              </a:solidFill>
              <a:latin typeface="Georgia" panose="02040502050405020303" pitchFamily="18" charset="0"/>
            </a:endParaRPr>
          </a:p>
        </p:txBody>
      </p:sp>
      <p:sp>
        <p:nvSpPr>
          <p:cNvPr id="5"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6" name="Slide Number Placeholder 5"/>
          <p:cNvSpPr>
            <a:spLocks noGrp="1"/>
          </p:cNvSpPr>
          <p:nvPr>
            <p:ph type="sldNum" sz="quarter" idx="12"/>
          </p:nvPr>
        </p:nvSpPr>
        <p:spPr/>
        <p:txBody>
          <a:bodyPr/>
          <a:lstStyle/>
          <a:p>
            <a:fld id="{51207101-44F3-4584-A11E-9B18F29D8128}" type="slidenum">
              <a:rPr lang="en-US" smtClean="0"/>
              <a:pPr/>
              <a:t>23</a:t>
            </a:fld>
            <a:endParaRPr lang="en-US"/>
          </a:p>
        </p:txBody>
      </p:sp>
    </p:spTree>
    <p:extLst>
      <p:ext uri="{BB962C8B-B14F-4D97-AF65-F5344CB8AC3E}">
        <p14:creationId xmlns:p14="http://schemas.microsoft.com/office/powerpoint/2010/main" val="3463389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B712BA-1190-4AD7-A46F-EEC914D5BB49}" type="datetime4">
              <a:rPr lang="en-US" smtClean="0"/>
              <a:t>November 21, 2014</a:t>
            </a:fld>
            <a:endParaRPr lang="en-US"/>
          </a:p>
        </p:txBody>
      </p:sp>
      <p:sp>
        <p:nvSpPr>
          <p:cNvPr id="4" name="Rectangle 3"/>
          <p:cNvSpPr/>
          <p:nvPr/>
        </p:nvSpPr>
        <p:spPr>
          <a:xfrm>
            <a:off x="228600" y="304800"/>
            <a:ext cx="8663940" cy="5755422"/>
          </a:xfrm>
          <a:prstGeom prst="rect">
            <a:avLst/>
          </a:prstGeom>
        </p:spPr>
        <p:txBody>
          <a:bodyPr wrap="square">
            <a:spAutoFit/>
          </a:bodyPr>
          <a:lstStyle/>
          <a:p>
            <a:r>
              <a:rPr lang="en-IN" sz="4400" dirty="0" err="1"/>
              <a:t>mobileOK</a:t>
            </a:r>
            <a:r>
              <a:rPr lang="en-IN" sz="4400" dirty="0"/>
              <a:t>.</a:t>
            </a:r>
          </a:p>
          <a:p>
            <a:r>
              <a:rPr lang="en-IN" sz="2800" dirty="0"/>
              <a:t>When Web content is </a:t>
            </a:r>
            <a:r>
              <a:rPr lang="en-IN" sz="2800" dirty="0" err="1" smtClean="0"/>
              <a:t>mobileOK</a:t>
            </a:r>
            <a:r>
              <a:rPr lang="en-IN" sz="2800" dirty="0" smtClean="0"/>
              <a:t> </a:t>
            </a:r>
            <a:r>
              <a:rPr lang="en-IN" sz="2800" dirty="0"/>
              <a:t>it means that the author </a:t>
            </a:r>
            <a:r>
              <a:rPr lang="en-IN" sz="2800" dirty="0" smtClean="0"/>
              <a:t>took reasonable </a:t>
            </a:r>
            <a:r>
              <a:rPr lang="en-IN" sz="2800" dirty="0"/>
              <a:t>steps to provide a </a:t>
            </a:r>
            <a:r>
              <a:rPr lang="en-IN" sz="2800" dirty="0" smtClean="0"/>
              <a:t>functional </a:t>
            </a:r>
            <a:r>
              <a:rPr lang="en-IN" sz="2800" dirty="0"/>
              <a:t>user experience on </a:t>
            </a:r>
            <a:r>
              <a:rPr lang="en-IN" sz="2800" dirty="0" smtClean="0"/>
              <a:t>a vast </a:t>
            </a:r>
            <a:r>
              <a:rPr lang="en-IN" sz="2800" dirty="0"/>
              <a:t>majority of mobile devices. In short, it means that </a:t>
            </a:r>
            <a:r>
              <a:rPr lang="en-IN" sz="2800" dirty="0" smtClean="0"/>
              <a:t>the content </a:t>
            </a:r>
            <a:r>
              <a:rPr lang="en-IN" sz="2800" dirty="0"/>
              <a:t>is mobile-friendly. </a:t>
            </a:r>
          </a:p>
          <a:p>
            <a:r>
              <a:rPr lang="en-IN" sz="4400" dirty="0" smtClean="0">
                <a:latin typeface="+mj-lt"/>
                <a:ea typeface="+mj-ea"/>
                <a:cs typeface="+mj-cs"/>
              </a:rPr>
              <a:t>Mobile </a:t>
            </a:r>
            <a:r>
              <a:rPr lang="en-IN" sz="4400" dirty="0">
                <a:latin typeface="+mj-lt"/>
                <a:ea typeface="+mj-ea"/>
                <a:cs typeface="+mj-cs"/>
              </a:rPr>
              <a:t>friendliness </a:t>
            </a:r>
          </a:p>
          <a:p>
            <a:pPr algn="just"/>
            <a:r>
              <a:rPr lang="en-IN" sz="2800" dirty="0" smtClean="0"/>
              <a:t>Browsing </a:t>
            </a:r>
            <a:r>
              <a:rPr lang="en-IN" sz="2800" dirty="0"/>
              <a:t>the web is not limited to Personal Computer and Laptops any more. Mobile devices are providing alternate and easy connectivity to Internet. Reach of your website will increase with its availability on mobile devices. Mobile-friendliness of your website may be checked at: </a:t>
            </a:r>
          </a:p>
          <a:p>
            <a:pPr marL="285750" indent="-285750">
              <a:buFont typeface="Arial" panose="020B0604020202020204" pitchFamily="34" charset="0"/>
              <a:buChar char="•"/>
            </a:pPr>
            <a:r>
              <a:rPr lang="en-IN" sz="2800" dirty="0" smtClean="0"/>
              <a:t> </a:t>
            </a:r>
            <a:r>
              <a:rPr lang="en-IN" sz="2800" dirty="0"/>
              <a:t>http://validator.w3.org/mobile/ </a:t>
            </a:r>
            <a:endParaRPr lang="en-IN" dirty="0">
              <a:solidFill>
                <a:srgbClr val="000000"/>
              </a:solidFill>
              <a:latin typeface="Georgia" panose="02040502050405020303" pitchFamily="18" charset="0"/>
            </a:endParaRPr>
          </a:p>
        </p:txBody>
      </p:sp>
      <p:sp>
        <p:nvSpPr>
          <p:cNvPr id="5"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6" name="Slide Number Placeholder 5"/>
          <p:cNvSpPr>
            <a:spLocks noGrp="1"/>
          </p:cNvSpPr>
          <p:nvPr>
            <p:ph type="sldNum" sz="quarter" idx="12"/>
          </p:nvPr>
        </p:nvSpPr>
        <p:spPr/>
        <p:txBody>
          <a:bodyPr/>
          <a:lstStyle/>
          <a:p>
            <a:fld id="{51207101-44F3-4584-A11E-9B18F29D8128}" type="slidenum">
              <a:rPr lang="en-US" smtClean="0"/>
              <a:pPr/>
              <a:t>24</a:t>
            </a:fld>
            <a:endParaRPr lang="en-US"/>
          </a:p>
        </p:txBody>
      </p:sp>
    </p:spTree>
    <p:extLst>
      <p:ext uri="{BB962C8B-B14F-4D97-AF65-F5344CB8AC3E}">
        <p14:creationId xmlns:p14="http://schemas.microsoft.com/office/powerpoint/2010/main" val="38078875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690336"/>
            <a:ext cx="7696200" cy="3108543"/>
          </a:xfrm>
          <a:prstGeom prst="rect">
            <a:avLst/>
          </a:prstGeom>
        </p:spPr>
        <p:txBody>
          <a:bodyPr wrap="square">
            <a:spAutoFit/>
          </a:bodyPr>
          <a:lstStyle/>
          <a:p>
            <a:pPr marL="457200" lvl="0" indent="-457200">
              <a:buFont typeface="Arial" panose="020B0604020202020204" pitchFamily="34" charset="0"/>
              <a:buChar char="•"/>
            </a:pPr>
            <a:r>
              <a:rPr lang="en-US" sz="2800" dirty="0"/>
              <a:t>Understand the compliance </a:t>
            </a:r>
            <a:r>
              <a:rPr lang="en-US" sz="2800" dirty="0" smtClean="0"/>
              <a:t>matrix</a:t>
            </a:r>
          </a:p>
          <a:p>
            <a:pPr marL="457200" lvl="0" indent="-457200">
              <a:buFont typeface="Arial" panose="020B0604020202020204" pitchFamily="34" charset="0"/>
              <a:buChar char="•"/>
            </a:pPr>
            <a:endParaRPr lang="en-US" sz="2800" dirty="0"/>
          </a:p>
          <a:p>
            <a:pPr marL="457200" lvl="0" indent="-457200">
              <a:buFont typeface="Arial" panose="020B0604020202020204" pitchFamily="34" charset="0"/>
              <a:buChar char="•"/>
            </a:pPr>
            <a:r>
              <a:rPr lang="en-US" sz="2800" dirty="0"/>
              <a:t>Identify the your target </a:t>
            </a:r>
            <a:r>
              <a:rPr lang="en-US" sz="2800" dirty="0" smtClean="0"/>
              <a:t>audience</a:t>
            </a:r>
          </a:p>
          <a:p>
            <a:pPr marL="457200" lvl="0" indent="-457200">
              <a:buFont typeface="Arial" panose="020B0604020202020204" pitchFamily="34" charset="0"/>
              <a:buChar char="•"/>
            </a:pPr>
            <a:endParaRPr lang="en-US" sz="2800" dirty="0"/>
          </a:p>
          <a:p>
            <a:pPr marL="457200" lvl="0" indent="-457200">
              <a:buFont typeface="Arial" panose="020B0604020202020204" pitchFamily="34" charset="0"/>
              <a:buChar char="•"/>
            </a:pPr>
            <a:r>
              <a:rPr lang="en-US" sz="2800" dirty="0"/>
              <a:t>Ensure that GIGW is a part of your RFP or </a:t>
            </a:r>
            <a:r>
              <a:rPr lang="en-US" sz="2800" dirty="0" smtClean="0"/>
              <a:t>Tender</a:t>
            </a:r>
          </a:p>
          <a:p>
            <a:pPr marL="457200" lvl="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Test the product post vender delivery</a:t>
            </a:r>
          </a:p>
        </p:txBody>
      </p:sp>
      <p:sp>
        <p:nvSpPr>
          <p:cNvPr id="3" name="Rectangle 2"/>
          <p:cNvSpPr/>
          <p:nvPr/>
        </p:nvSpPr>
        <p:spPr>
          <a:xfrm>
            <a:off x="1447800" y="838200"/>
            <a:ext cx="6300507" cy="769441"/>
          </a:xfrm>
          <a:prstGeom prst="rect">
            <a:avLst/>
          </a:prstGeom>
        </p:spPr>
        <p:txBody>
          <a:bodyPr wrap="none">
            <a:spAutoFit/>
          </a:bodyPr>
          <a:lstStyle/>
          <a:p>
            <a:r>
              <a:rPr lang="en-US" sz="4400" dirty="0">
                <a:latin typeface="+mj-lt"/>
                <a:ea typeface="+mj-ea"/>
                <a:cs typeface="+mj-cs"/>
              </a:rPr>
              <a:t>Want to Implement GIGW:</a:t>
            </a:r>
            <a:endParaRPr lang="en-IN" sz="4400" dirty="0">
              <a:latin typeface="+mj-lt"/>
              <a:ea typeface="+mj-ea"/>
              <a:cs typeface="+mj-cs"/>
            </a:endParaRPr>
          </a:p>
        </p:txBody>
      </p:sp>
      <p:sp>
        <p:nvSpPr>
          <p:cNvPr id="4" name="Date Placeholder 3"/>
          <p:cNvSpPr>
            <a:spLocks noGrp="1"/>
          </p:cNvSpPr>
          <p:nvPr>
            <p:ph type="dt" sz="half" idx="10"/>
          </p:nvPr>
        </p:nvSpPr>
        <p:spPr/>
        <p:txBody>
          <a:bodyPr/>
          <a:lstStyle/>
          <a:p>
            <a:fld id="{BD9C023A-0BD3-41E1-B962-21E1AC0B09FF}"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7" name="Slide Number Placeholder 6"/>
          <p:cNvSpPr>
            <a:spLocks noGrp="1"/>
          </p:cNvSpPr>
          <p:nvPr>
            <p:ph type="sldNum" sz="quarter" idx="12"/>
          </p:nvPr>
        </p:nvSpPr>
        <p:spPr/>
        <p:txBody>
          <a:bodyPr/>
          <a:lstStyle/>
          <a:p>
            <a:fld id="{51207101-44F3-4584-A11E-9B18F29D8128}" type="slidenum">
              <a:rPr lang="en-US" smtClean="0"/>
              <a:pPr/>
              <a:t>25</a:t>
            </a:fld>
            <a:endParaRPr lang="en-US"/>
          </a:p>
        </p:txBody>
      </p:sp>
    </p:spTree>
    <p:extLst>
      <p:ext uri="{BB962C8B-B14F-4D97-AF65-F5344CB8AC3E}">
        <p14:creationId xmlns:p14="http://schemas.microsoft.com/office/powerpoint/2010/main" val="1227364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219200"/>
            <a:ext cx="8229600" cy="1143000"/>
          </a:xfrm>
          <a:solidFill>
            <a:schemeClr val="accent1"/>
          </a:solidFill>
        </p:spPr>
        <p:txBody>
          <a:bodyPr>
            <a:normAutofit/>
          </a:bodyPr>
          <a:lstStyle/>
          <a:p>
            <a:r>
              <a:rPr lang="en-GB" sz="4000" dirty="0" smtClean="0"/>
              <a:t>Thank You...</a:t>
            </a:r>
            <a:endParaRPr lang="en-GB" sz="4000" dirty="0"/>
          </a:p>
        </p:txBody>
      </p:sp>
      <p:sp>
        <p:nvSpPr>
          <p:cNvPr id="5" name="Rectangle 3"/>
          <p:cNvSpPr>
            <a:spLocks noGrp="1" noChangeArrowheads="1"/>
          </p:cNvSpPr>
          <p:nvPr>
            <p:ph idx="1"/>
          </p:nvPr>
        </p:nvSpPr>
        <p:spPr/>
        <p:txBody>
          <a:bodyPr>
            <a:normAutofit/>
          </a:bodyPr>
          <a:lstStyle/>
          <a:p>
            <a:pPr>
              <a:buNone/>
            </a:pPr>
            <a:r>
              <a:rPr lang="en-GB" sz="8000" dirty="0" smtClean="0">
                <a:solidFill>
                  <a:srgbClr val="025A9A"/>
                </a:solidFill>
              </a:rPr>
              <a:t>				</a:t>
            </a:r>
          </a:p>
          <a:p>
            <a:pPr>
              <a:buNone/>
            </a:pPr>
            <a:r>
              <a:rPr lang="en-GB" sz="8000" dirty="0" smtClean="0">
                <a:solidFill>
                  <a:srgbClr val="025A9A"/>
                </a:solidFill>
              </a:rPr>
              <a:t>				Q&amp;A </a:t>
            </a:r>
          </a:p>
          <a:p>
            <a:pPr>
              <a:buNone/>
            </a:pPr>
            <a:endParaRPr lang="en-GB" sz="2400" dirty="0" smtClean="0">
              <a:solidFill>
                <a:srgbClr val="025A9A"/>
              </a:solidFill>
            </a:endParaRPr>
          </a:p>
          <a:p>
            <a:pPr>
              <a:buNone/>
            </a:pPr>
            <a:endParaRPr lang="en-GB" sz="8000" dirty="0">
              <a:solidFill>
                <a:srgbClr val="025A9A"/>
              </a:solidFill>
            </a:endParaRPr>
          </a:p>
        </p:txBody>
      </p:sp>
      <p:sp>
        <p:nvSpPr>
          <p:cNvPr id="2" name="Date Placeholder 1"/>
          <p:cNvSpPr>
            <a:spLocks noGrp="1"/>
          </p:cNvSpPr>
          <p:nvPr>
            <p:ph type="dt" sz="half" idx="10"/>
          </p:nvPr>
        </p:nvSpPr>
        <p:spPr/>
        <p:txBody>
          <a:bodyPr/>
          <a:lstStyle/>
          <a:p>
            <a:fld id="{6AF5CCA5-00E7-4192-8DEC-62338854B335}"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7" name="Slide Number Placeholder 6"/>
          <p:cNvSpPr>
            <a:spLocks noGrp="1"/>
          </p:cNvSpPr>
          <p:nvPr>
            <p:ph type="sldNum" sz="quarter" idx="12"/>
          </p:nvPr>
        </p:nvSpPr>
        <p:spPr/>
        <p:txBody>
          <a:bodyPr/>
          <a:lstStyle/>
          <a:p>
            <a:fld id="{51207101-44F3-4584-A11E-9B18F29D8128}" type="slidenum">
              <a:rPr lang="en-US" smtClean="0"/>
              <a:pPr/>
              <a:t>26</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914400"/>
            <a:ext cx="8305800" cy="5867400"/>
          </a:xfrm>
        </p:spPr>
      </p:pic>
      <p:sp>
        <p:nvSpPr>
          <p:cNvPr id="5" name="Date Placeholder 4"/>
          <p:cNvSpPr>
            <a:spLocks noGrp="1"/>
          </p:cNvSpPr>
          <p:nvPr>
            <p:ph type="dt" sz="half" idx="10"/>
          </p:nvPr>
        </p:nvSpPr>
        <p:spPr/>
        <p:txBody>
          <a:bodyPr/>
          <a:lstStyle/>
          <a:p>
            <a:fld id="{31CE093E-A3D7-455C-90BE-DD65623BFFD8}" type="datetime4">
              <a:rPr lang="en-US" smtClean="0"/>
              <a:t>November 21, 2014</a:t>
            </a:fld>
            <a:endParaRPr lang="en-US"/>
          </a:p>
        </p:txBody>
      </p:sp>
      <p:sp>
        <p:nvSpPr>
          <p:cNvPr id="7"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2" name="Slide Number Placeholder 1"/>
          <p:cNvSpPr>
            <a:spLocks noGrp="1"/>
          </p:cNvSpPr>
          <p:nvPr>
            <p:ph type="sldNum" sz="quarter" idx="12"/>
          </p:nvPr>
        </p:nvSpPr>
        <p:spPr/>
        <p:txBody>
          <a:bodyPr/>
          <a:lstStyle/>
          <a:p>
            <a:fld id="{51207101-44F3-4584-A11E-9B18F29D8128}" type="slidenum">
              <a:rPr lang="en-US" smtClean="0"/>
              <a:pPr/>
              <a:t>3</a:t>
            </a:fld>
            <a:endParaRPr lang="en-US"/>
          </a:p>
        </p:txBody>
      </p:sp>
    </p:spTree>
    <p:extLst>
      <p:ext uri="{BB962C8B-B14F-4D97-AF65-F5344CB8AC3E}">
        <p14:creationId xmlns:p14="http://schemas.microsoft.com/office/powerpoint/2010/main" val="35577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38"/>
            <a:ext cx="8991600" cy="1020762"/>
          </a:xfrm>
        </p:spPr>
        <p:txBody>
          <a:bodyPr>
            <a:normAutofit fontScale="90000"/>
          </a:bodyPr>
          <a:lstStyle/>
          <a:p>
            <a:r>
              <a:rPr lang="en-IN" sz="3200" dirty="0" smtClean="0"/>
              <a:t>Some other countries who are having </a:t>
            </a:r>
            <a:br>
              <a:rPr lang="en-IN" sz="3200" dirty="0" smtClean="0"/>
            </a:br>
            <a:r>
              <a:rPr lang="en-IN" sz="3200" dirty="0" smtClean="0"/>
              <a:t>their own sets of Guidelines</a:t>
            </a:r>
            <a:endParaRPr lang="en-IN" sz="3200" dirty="0"/>
          </a:p>
        </p:txBody>
      </p:sp>
      <p:sp>
        <p:nvSpPr>
          <p:cNvPr id="3" name="Content Placeholder 2"/>
          <p:cNvSpPr>
            <a:spLocks noGrp="1"/>
          </p:cNvSpPr>
          <p:nvPr>
            <p:ph idx="1"/>
          </p:nvPr>
        </p:nvSpPr>
        <p:spPr>
          <a:xfrm>
            <a:off x="0" y="1295400"/>
            <a:ext cx="9144000" cy="5257800"/>
          </a:xfrm>
        </p:spPr>
        <p:txBody>
          <a:bodyPr>
            <a:normAutofit/>
          </a:bodyPr>
          <a:lstStyle/>
          <a:p>
            <a:pPr marL="514350" indent="-514350">
              <a:buFont typeface="+mj-lt"/>
              <a:buAutoNum type="arabicPeriod"/>
            </a:pPr>
            <a:r>
              <a:rPr lang="en-IN" sz="2800" dirty="0"/>
              <a:t>United </a:t>
            </a:r>
            <a:r>
              <a:rPr lang="en-IN" sz="2800" dirty="0" smtClean="0"/>
              <a:t>States</a:t>
            </a:r>
          </a:p>
          <a:p>
            <a:pPr marL="514350" indent="-514350">
              <a:buFont typeface="+mj-lt"/>
              <a:buAutoNum type="arabicPeriod"/>
            </a:pPr>
            <a:r>
              <a:rPr lang="en-IN" sz="2800" dirty="0"/>
              <a:t>United </a:t>
            </a:r>
            <a:r>
              <a:rPr lang="en-IN" sz="2800" dirty="0" smtClean="0"/>
              <a:t>Kingdom</a:t>
            </a:r>
          </a:p>
          <a:p>
            <a:pPr marL="514350" indent="-514350">
              <a:buFont typeface="+mj-lt"/>
              <a:buAutoNum type="arabicPeriod"/>
            </a:pPr>
            <a:r>
              <a:rPr lang="en-IN" sz="2800" dirty="0" smtClean="0"/>
              <a:t>Germany</a:t>
            </a:r>
          </a:p>
          <a:p>
            <a:pPr marL="514350" indent="-514350">
              <a:buFont typeface="+mj-lt"/>
              <a:buAutoNum type="arabicPeriod"/>
            </a:pPr>
            <a:r>
              <a:rPr lang="en-IN" sz="2800" dirty="0" smtClean="0"/>
              <a:t>France</a:t>
            </a:r>
          </a:p>
          <a:p>
            <a:pPr marL="514350" indent="-514350">
              <a:buFont typeface="+mj-lt"/>
              <a:buAutoNum type="arabicPeriod"/>
            </a:pPr>
            <a:r>
              <a:rPr lang="en-IN" sz="2800" dirty="0"/>
              <a:t>New </a:t>
            </a:r>
            <a:r>
              <a:rPr lang="en-IN" sz="2800" dirty="0" smtClean="0"/>
              <a:t>Zealand</a:t>
            </a:r>
          </a:p>
          <a:p>
            <a:pPr marL="514350" indent="-514350">
              <a:buFont typeface="+mj-lt"/>
              <a:buAutoNum type="arabicPeriod"/>
            </a:pPr>
            <a:r>
              <a:rPr lang="en-IN" sz="2800" dirty="0" smtClean="0"/>
              <a:t>Italy</a:t>
            </a:r>
          </a:p>
          <a:p>
            <a:pPr marL="514350" indent="-514350">
              <a:buFont typeface="+mj-lt"/>
              <a:buAutoNum type="arabicPeriod"/>
            </a:pPr>
            <a:r>
              <a:rPr lang="en-IN" sz="2800" dirty="0" smtClean="0"/>
              <a:t>Canada</a:t>
            </a:r>
          </a:p>
          <a:p>
            <a:pPr marL="514350" indent="-514350">
              <a:buFont typeface="+mj-lt"/>
              <a:buAutoNum type="arabicPeriod"/>
            </a:pPr>
            <a:r>
              <a:rPr lang="en-IN" sz="2800" dirty="0" smtClean="0"/>
              <a:t>Switzerland</a:t>
            </a:r>
          </a:p>
          <a:p>
            <a:pPr marL="514350" indent="-514350">
              <a:buFont typeface="+mj-lt"/>
              <a:buAutoNum type="arabicPeriod"/>
            </a:pPr>
            <a:r>
              <a:rPr lang="en-IN" sz="2800" dirty="0" smtClean="0"/>
              <a:t>Netherlands</a:t>
            </a:r>
          </a:p>
          <a:p>
            <a:pPr marL="514350" indent="-514350">
              <a:buFont typeface="+mj-lt"/>
              <a:buAutoNum type="arabicPeriod"/>
            </a:pPr>
            <a:r>
              <a:rPr lang="en-IN" sz="2800" dirty="0" smtClean="0"/>
              <a:t>Sweden</a:t>
            </a:r>
            <a:endParaRPr lang="en-IN" sz="2800" dirty="0"/>
          </a:p>
        </p:txBody>
      </p:sp>
      <p:sp>
        <p:nvSpPr>
          <p:cNvPr id="4" name="Date Placeholder 3"/>
          <p:cNvSpPr>
            <a:spLocks noGrp="1"/>
          </p:cNvSpPr>
          <p:nvPr>
            <p:ph type="dt" sz="half" idx="10"/>
          </p:nvPr>
        </p:nvSpPr>
        <p:spPr/>
        <p:txBody>
          <a:bodyPr/>
          <a:lstStyle/>
          <a:p>
            <a:fld id="{BA978094-9A50-4BB7-BA58-3A852A422255}"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7" name="Slide Number Placeholder 6"/>
          <p:cNvSpPr>
            <a:spLocks noGrp="1"/>
          </p:cNvSpPr>
          <p:nvPr>
            <p:ph type="sldNum" sz="quarter" idx="12"/>
          </p:nvPr>
        </p:nvSpPr>
        <p:spPr/>
        <p:txBody>
          <a:bodyPr/>
          <a:lstStyle/>
          <a:p>
            <a:fld id="{51207101-44F3-4584-A11E-9B18F29D8128}" type="slidenum">
              <a:rPr lang="en-US" smtClean="0"/>
              <a:pPr/>
              <a:t>4</a:t>
            </a:fld>
            <a:endParaRPr lang="en-US"/>
          </a:p>
        </p:txBody>
      </p:sp>
    </p:spTree>
    <p:extLst>
      <p:ext uri="{BB962C8B-B14F-4D97-AF65-F5344CB8AC3E}">
        <p14:creationId xmlns:p14="http://schemas.microsoft.com/office/powerpoint/2010/main" val="2330445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0" y="17744"/>
            <a:ext cx="4572000" cy="515655"/>
          </a:xfrm>
        </p:spPr>
        <p:txBody>
          <a:bodyPr>
            <a:noAutofit/>
          </a:bodyPr>
          <a:lstStyle/>
          <a:p>
            <a:r>
              <a:rPr lang="en-US" sz="2400" u="sng" dirty="0" smtClean="0"/>
              <a:t>Government </a:t>
            </a:r>
            <a:r>
              <a:rPr lang="en-US" sz="2400" u="sng" dirty="0" err="1"/>
              <a:t>W</a:t>
            </a:r>
            <a:r>
              <a:rPr lang="en-US" sz="2400" u="sng" dirty="0" err="1" smtClean="0"/>
              <a:t>ebspace</a:t>
            </a:r>
            <a:r>
              <a:rPr lang="en-US" sz="2400" u="sng" dirty="0" smtClean="0"/>
              <a:t>: Challenges</a:t>
            </a:r>
            <a:endParaRPr lang="en-US" sz="2400" u="sng" dirty="0"/>
          </a:p>
        </p:txBody>
      </p:sp>
      <p:pic>
        <p:nvPicPr>
          <p:cNvPr id="6" name="Picture 5" descr="present scenario.png"/>
          <p:cNvPicPr>
            <a:picLocks noChangeAspect="1"/>
          </p:cNvPicPr>
          <p:nvPr/>
        </p:nvPicPr>
        <p:blipFill>
          <a:blip r:embed="rId2" cstate="print"/>
          <a:stretch>
            <a:fillRect/>
          </a:stretch>
        </p:blipFill>
        <p:spPr>
          <a:xfrm>
            <a:off x="447607" y="-26096"/>
            <a:ext cx="8696393" cy="7264248"/>
          </a:xfrm>
          <a:prstGeom prst="rect">
            <a:avLst/>
          </a:prstGeom>
        </p:spPr>
      </p:pic>
      <p:sp>
        <p:nvSpPr>
          <p:cNvPr id="2" name="Date Placeholder 1"/>
          <p:cNvSpPr>
            <a:spLocks noGrp="1"/>
          </p:cNvSpPr>
          <p:nvPr>
            <p:ph type="dt" sz="half" idx="10"/>
          </p:nvPr>
        </p:nvSpPr>
        <p:spPr/>
        <p:txBody>
          <a:bodyPr/>
          <a:lstStyle/>
          <a:p>
            <a:fld id="{BF195619-27C0-484D-BD44-6CE4487DC2B9}" type="datetime4">
              <a:rPr lang="en-US" smtClean="0"/>
              <a:t>November 21, 2014</a:t>
            </a:fld>
            <a:endParaRPr lang="en-US"/>
          </a:p>
        </p:txBody>
      </p:sp>
      <p:sp>
        <p:nvSpPr>
          <p:cNvPr id="7"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4" name="Slide Number Placeholder 3"/>
          <p:cNvSpPr>
            <a:spLocks noGrp="1"/>
          </p:cNvSpPr>
          <p:nvPr>
            <p:ph type="sldNum" sz="quarter" idx="12"/>
          </p:nvPr>
        </p:nvSpPr>
        <p:spPr/>
        <p:txBody>
          <a:bodyPr/>
          <a:lstStyle/>
          <a:p>
            <a:fld id="{51207101-44F3-4584-A11E-9B18F29D8128}"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1200329"/>
          </a:xfrm>
          <a:prstGeom prst="rect">
            <a:avLst/>
          </a:prstGeom>
          <a:noFill/>
        </p:spPr>
        <p:txBody>
          <a:bodyPr wrap="square" rtlCol="0">
            <a:spAutoFit/>
          </a:bodyPr>
          <a:lstStyle/>
          <a:p>
            <a:pPr algn="ctr"/>
            <a:r>
              <a:rPr lang="en-US" b="1" i="1" dirty="0" smtClean="0"/>
              <a:t>Need was felt to set up a mechanism  to ensure certain minimum standard for all government websites. Consequently </a:t>
            </a:r>
          </a:p>
          <a:p>
            <a:pPr algn="ctr"/>
            <a:r>
              <a:rPr lang="en-US" b="1" i="1" dirty="0" smtClean="0"/>
              <a:t>‘Guidelines for Indian Government  websites’ ( GIGW) </a:t>
            </a:r>
          </a:p>
          <a:p>
            <a:pPr algn="ctr"/>
            <a:r>
              <a:rPr lang="en-US" b="1" i="1" dirty="0" smtClean="0"/>
              <a:t>were developed </a:t>
            </a:r>
            <a:endParaRPr lang="en-US" dirty="0"/>
          </a:p>
        </p:txBody>
      </p:sp>
      <p:pic>
        <p:nvPicPr>
          <p:cNvPr id="6" name="Picture 5" descr="coverpage12jan20092.jpg"/>
          <p:cNvPicPr>
            <a:picLocks noChangeAspect="1"/>
          </p:cNvPicPr>
          <p:nvPr/>
        </p:nvPicPr>
        <p:blipFill>
          <a:blip r:embed="rId2" cstate="print"/>
          <a:stretch>
            <a:fillRect/>
          </a:stretch>
        </p:blipFill>
        <p:spPr>
          <a:xfrm>
            <a:off x="384123" y="1981200"/>
            <a:ext cx="2282877"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304800" y="5562600"/>
            <a:ext cx="3124200" cy="369332"/>
          </a:xfrm>
          <a:prstGeom prst="rect">
            <a:avLst/>
          </a:prstGeom>
          <a:noFill/>
        </p:spPr>
        <p:txBody>
          <a:bodyPr wrap="square" rtlCol="0">
            <a:spAutoFit/>
          </a:bodyPr>
          <a:lstStyle/>
          <a:p>
            <a:r>
              <a:rPr lang="en-US" dirty="0" smtClean="0"/>
              <a:t>http://web.guidelines.gov.in/</a:t>
            </a:r>
            <a:endParaRPr lang="en-US" dirty="0"/>
          </a:p>
        </p:txBody>
      </p:sp>
      <p:sp>
        <p:nvSpPr>
          <p:cNvPr id="2" name="Date Placeholder 1"/>
          <p:cNvSpPr>
            <a:spLocks noGrp="1"/>
          </p:cNvSpPr>
          <p:nvPr>
            <p:ph type="dt" sz="half" idx="10"/>
          </p:nvPr>
        </p:nvSpPr>
        <p:spPr/>
        <p:txBody>
          <a:bodyPr/>
          <a:lstStyle/>
          <a:p>
            <a:fld id="{5C4DF221-4A51-4A8F-88A0-24123B326D74}" type="datetime4">
              <a:rPr lang="en-US" smtClean="0"/>
              <a:t>November 21, 2014</a:t>
            </a:fld>
            <a:endParaRPr lang="en-US"/>
          </a:p>
        </p:txBody>
      </p:sp>
      <p:pic>
        <p:nvPicPr>
          <p:cNvPr id="5" name="Picture 4"/>
          <p:cNvPicPr>
            <a:picLocks noChangeAspect="1"/>
          </p:cNvPicPr>
          <p:nvPr/>
        </p:nvPicPr>
        <p:blipFill>
          <a:blip r:embed="rId3"/>
          <a:stretch>
            <a:fillRect/>
          </a:stretch>
        </p:blipFill>
        <p:spPr>
          <a:xfrm>
            <a:off x="3230880" y="1200329"/>
            <a:ext cx="5367337" cy="5261203"/>
          </a:xfrm>
          <a:prstGeom prst="rect">
            <a:avLst/>
          </a:prstGeom>
        </p:spPr>
      </p:pic>
      <p:sp>
        <p:nvSpPr>
          <p:cNvPr id="9"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8" name="Slide Number Placeholder 7"/>
          <p:cNvSpPr>
            <a:spLocks noGrp="1"/>
          </p:cNvSpPr>
          <p:nvPr>
            <p:ph type="sldNum" sz="quarter" idx="12"/>
          </p:nvPr>
        </p:nvSpPr>
        <p:spPr/>
        <p:txBody>
          <a:bodyPr/>
          <a:lstStyle/>
          <a:p>
            <a:fld id="{51207101-44F3-4584-A11E-9B18F29D8128}"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Guidelines for Indian Government Websites (GIGW) </a:t>
            </a:r>
            <a:r>
              <a:rPr lang="en-US" b="1" dirty="0" smtClean="0"/>
              <a:t/>
            </a:r>
            <a:br>
              <a:rPr lang="en-US" b="1" dirty="0" smtClean="0"/>
            </a:br>
            <a:endParaRPr lang="en-US" dirty="0"/>
          </a:p>
        </p:txBody>
      </p:sp>
      <p:sp>
        <p:nvSpPr>
          <p:cNvPr id="3" name="Content Placeholder 2"/>
          <p:cNvSpPr>
            <a:spLocks noGrp="1"/>
          </p:cNvSpPr>
          <p:nvPr>
            <p:ph idx="1"/>
          </p:nvPr>
        </p:nvSpPr>
        <p:spPr/>
        <p:txBody>
          <a:bodyPr/>
          <a:lstStyle/>
          <a:p>
            <a:r>
              <a:rPr lang="en-US" dirty="0" smtClean="0"/>
              <a:t>An </a:t>
            </a:r>
            <a:r>
              <a:rPr lang="en-US" dirty="0"/>
              <a:t>Integral Part of Central Secretariat Manual of Office Procedure</a:t>
            </a:r>
          </a:p>
          <a:p>
            <a:r>
              <a:rPr lang="en-US" dirty="0"/>
              <a:t>Prepared by National Informatics Center</a:t>
            </a:r>
          </a:p>
          <a:p>
            <a:r>
              <a:rPr lang="en-US" dirty="0"/>
              <a:t>Adopted by Department of Administrative Reforms and Public </a:t>
            </a:r>
            <a:r>
              <a:rPr lang="en-US" dirty="0" smtClean="0"/>
              <a:t>Grievances(DARPG)</a:t>
            </a:r>
            <a:endParaRPr lang="en-US" dirty="0"/>
          </a:p>
          <a:p>
            <a:r>
              <a:rPr lang="en-US" dirty="0"/>
              <a:t>Published in January </a:t>
            </a:r>
            <a:r>
              <a:rPr lang="en-US" dirty="0" smtClean="0"/>
              <a:t>2009.</a:t>
            </a:r>
            <a:endParaRPr lang="en-US" dirty="0"/>
          </a:p>
          <a:p>
            <a:r>
              <a:rPr lang="en-US" dirty="0"/>
              <a:t>Online: </a:t>
            </a:r>
            <a:r>
              <a:rPr lang="en-US" u="sng" dirty="0">
                <a:hlinkClick r:id="rId2"/>
              </a:rPr>
              <a:t>http://web.guidelines.gov.in/</a:t>
            </a:r>
            <a:endParaRPr lang="en-US" dirty="0"/>
          </a:p>
          <a:p>
            <a:endParaRPr lang="en-US" dirty="0"/>
          </a:p>
        </p:txBody>
      </p:sp>
      <p:sp>
        <p:nvSpPr>
          <p:cNvPr id="4" name="Date Placeholder 3"/>
          <p:cNvSpPr>
            <a:spLocks noGrp="1"/>
          </p:cNvSpPr>
          <p:nvPr>
            <p:ph type="dt" sz="half" idx="10"/>
          </p:nvPr>
        </p:nvSpPr>
        <p:spPr/>
        <p:txBody>
          <a:bodyPr/>
          <a:lstStyle/>
          <a:p>
            <a:fld id="{F562A4A5-0F58-4F6D-9D15-A1A8E3EE7378}" type="datetime4">
              <a:rPr lang="en-US" smtClean="0"/>
              <a:t>November 21, 2014</a:t>
            </a:fld>
            <a:endParaRPr lang="en-US"/>
          </a:p>
        </p:txBody>
      </p:sp>
      <p:sp>
        <p:nvSpPr>
          <p:cNvPr id="6"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7" name="Slide Number Placeholder 6"/>
          <p:cNvSpPr>
            <a:spLocks noGrp="1"/>
          </p:cNvSpPr>
          <p:nvPr>
            <p:ph type="sldNum" sz="quarter" idx="12"/>
          </p:nvPr>
        </p:nvSpPr>
        <p:spPr/>
        <p:txBody>
          <a:bodyPr/>
          <a:lstStyle/>
          <a:p>
            <a:fld id="{51207101-44F3-4584-A11E-9B18F29D8128}"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228600"/>
            <a:ext cx="3124200" cy="369332"/>
          </a:xfrm>
          <a:prstGeom prst="rect">
            <a:avLst/>
          </a:prstGeom>
          <a:noFill/>
        </p:spPr>
        <p:txBody>
          <a:bodyPr wrap="square" rtlCol="0">
            <a:spAutoFit/>
          </a:bodyPr>
          <a:lstStyle/>
          <a:p>
            <a:r>
              <a:rPr lang="en-US" u="sng" dirty="0" smtClean="0"/>
              <a:t>Three Focus Domains of GIGW</a:t>
            </a:r>
          </a:p>
        </p:txBody>
      </p:sp>
      <p:pic>
        <p:nvPicPr>
          <p:cNvPr id="5" name="Picture 3" descr="screen cop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219200"/>
            <a:ext cx="724217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page12jan20092.jpg"/>
          <p:cNvPicPr>
            <a:picLocks noChangeAspect="1"/>
          </p:cNvPicPr>
          <p:nvPr/>
        </p:nvPicPr>
        <p:blipFill>
          <a:blip r:embed="rId4" cstate="print"/>
          <a:stretch>
            <a:fillRect/>
          </a:stretch>
        </p:blipFill>
        <p:spPr>
          <a:xfrm>
            <a:off x="437135" y="1070221"/>
            <a:ext cx="1620265" cy="2206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ate Placeholder 1"/>
          <p:cNvSpPr>
            <a:spLocks noGrp="1"/>
          </p:cNvSpPr>
          <p:nvPr>
            <p:ph type="dt" sz="half" idx="10"/>
          </p:nvPr>
        </p:nvSpPr>
        <p:spPr/>
        <p:txBody>
          <a:bodyPr/>
          <a:lstStyle/>
          <a:p>
            <a:fld id="{7E9B09B9-FFF9-4E43-B115-ACB6B9896A55}" type="datetime4">
              <a:rPr lang="en-US" smtClean="0"/>
              <a:t>November 21, 2014</a:t>
            </a:fld>
            <a:endParaRPr lang="en-US"/>
          </a:p>
        </p:txBody>
      </p:sp>
      <p:sp>
        <p:nvSpPr>
          <p:cNvPr id="7"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8" name="Slide Number Placeholder 7"/>
          <p:cNvSpPr>
            <a:spLocks noGrp="1"/>
          </p:cNvSpPr>
          <p:nvPr>
            <p:ph type="sldNum" sz="quarter" idx="12"/>
          </p:nvPr>
        </p:nvSpPr>
        <p:spPr/>
        <p:txBody>
          <a:bodyPr/>
          <a:lstStyle/>
          <a:p>
            <a:fld id="{51207101-44F3-4584-A11E-9B18F29D8128}"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792162"/>
          </a:xfrm>
        </p:spPr>
        <p:txBody>
          <a:bodyPr/>
          <a:lstStyle/>
          <a:p>
            <a:r>
              <a:rPr lang="en-US" smtClean="0"/>
              <a:t>Scope</a:t>
            </a:r>
            <a:endParaRPr lang="en-IN" smtClean="0"/>
          </a:p>
        </p:txBody>
      </p:sp>
      <p:sp>
        <p:nvSpPr>
          <p:cNvPr id="6147" name="Content Placeholder 2"/>
          <p:cNvSpPr>
            <a:spLocks noGrp="1"/>
          </p:cNvSpPr>
          <p:nvPr>
            <p:ph idx="1"/>
          </p:nvPr>
        </p:nvSpPr>
        <p:spPr>
          <a:xfrm>
            <a:off x="457200" y="1447800"/>
            <a:ext cx="8229600" cy="4876800"/>
          </a:xfrm>
        </p:spPr>
        <p:txBody>
          <a:bodyPr>
            <a:normAutofit lnSpcReduction="10000"/>
          </a:bodyPr>
          <a:lstStyle/>
          <a:p>
            <a:pPr>
              <a:buFont typeface="Arial" charset="0"/>
              <a:buChar char="•"/>
              <a:defRPr/>
            </a:pPr>
            <a:r>
              <a:rPr lang="en-US" sz="2800" dirty="0" smtClean="0"/>
              <a:t>Guidelines address the entire lifecycle of the site –planning</a:t>
            </a:r>
            <a:r>
              <a:rPr lang="en-US" sz="2800" dirty="0" smtClean="0">
                <a:solidFill>
                  <a:srgbClr val="FF0000"/>
                </a:solidFill>
              </a:rPr>
              <a:t>      </a:t>
            </a:r>
            <a:r>
              <a:rPr lang="en-US" sz="2800" dirty="0" smtClean="0"/>
              <a:t>content      design       development                 </a:t>
            </a:r>
          </a:p>
          <a:p>
            <a:pPr marL="0" indent="0">
              <a:buFont typeface="Arial" charset="0"/>
              <a:buNone/>
              <a:defRPr/>
            </a:pPr>
            <a:r>
              <a:rPr lang="en-US" sz="2800" dirty="0" smtClean="0"/>
              <a:t>    hosting      management</a:t>
            </a:r>
          </a:p>
          <a:p>
            <a:pPr>
              <a:buFont typeface="Arial" charset="0"/>
              <a:buNone/>
              <a:defRPr/>
            </a:pPr>
            <a:endParaRPr lang="en-US" sz="2800" dirty="0" smtClean="0"/>
          </a:p>
          <a:p>
            <a:pPr algn="just" eaLnBrk="1" hangingPunct="1">
              <a:lnSpc>
                <a:spcPct val="80000"/>
              </a:lnSpc>
              <a:buFont typeface="Arial" charset="0"/>
              <a:buChar char="•"/>
              <a:defRPr/>
            </a:pPr>
            <a:r>
              <a:rPr lang="en-US" sz="2800" dirty="0" smtClean="0"/>
              <a:t>The "Guidelines for Indian Government Websites" complies with World Wide Web Consortium (W3C) Web Content Accessibility Guidelines (WCAG) 2.0 level A.</a:t>
            </a:r>
          </a:p>
          <a:p>
            <a:pPr algn="just" eaLnBrk="1" hangingPunct="1">
              <a:lnSpc>
                <a:spcPct val="80000"/>
              </a:lnSpc>
              <a:buFont typeface="Arial" charset="0"/>
              <a:buNone/>
              <a:defRPr/>
            </a:pPr>
            <a:r>
              <a:rPr lang="en-US" sz="2800" dirty="0" smtClean="0"/>
              <a:t> </a:t>
            </a:r>
          </a:p>
          <a:p>
            <a:pPr algn="just" eaLnBrk="1" hangingPunct="1">
              <a:lnSpc>
                <a:spcPct val="80000"/>
              </a:lnSpc>
              <a:buFont typeface="Arial" charset="0"/>
              <a:buChar char="•"/>
              <a:defRPr/>
            </a:pPr>
            <a:r>
              <a:rPr lang="en-US" sz="2800" dirty="0" smtClean="0"/>
              <a:t>Enable people with visual impairments access the sites using assistive technologies, such as screen readers. </a:t>
            </a:r>
          </a:p>
          <a:p>
            <a:pPr>
              <a:buFont typeface="Arial" charset="0"/>
              <a:buChar char="•"/>
              <a:defRPr/>
            </a:pPr>
            <a:endParaRPr lang="en-US" sz="2800" b="1" dirty="0" smtClean="0"/>
          </a:p>
        </p:txBody>
      </p:sp>
      <p:sp>
        <p:nvSpPr>
          <p:cNvPr id="6" name="Right Arrow 5"/>
          <p:cNvSpPr/>
          <p:nvPr/>
        </p:nvSpPr>
        <p:spPr>
          <a:xfrm>
            <a:off x="2270125" y="1981200"/>
            <a:ext cx="244475"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363" y="1905000"/>
            <a:ext cx="27463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963" y="1905000"/>
            <a:ext cx="27463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10"/>
          <p:cNvSpPr/>
          <p:nvPr/>
        </p:nvSpPr>
        <p:spPr>
          <a:xfrm>
            <a:off x="7848600" y="1905000"/>
            <a:ext cx="244475"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endParaRPr lang="en-IN" dirty="0"/>
          </a:p>
        </p:txBody>
      </p:sp>
      <p:pic>
        <p:nvPicPr>
          <p:cNvPr id="71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2438400"/>
            <a:ext cx="27463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76D57FB1-8204-4FB9-BFA0-100CF7DA5758}" type="datetime4">
              <a:rPr lang="en-US" smtClean="0"/>
              <a:t>November 21, 2014</a:t>
            </a:fld>
            <a:endParaRPr lang="en-US"/>
          </a:p>
        </p:txBody>
      </p:sp>
      <p:sp>
        <p:nvSpPr>
          <p:cNvPr id="12" name="Footer Placeholder 2"/>
          <p:cNvSpPr>
            <a:spLocks noGrp="1"/>
          </p:cNvSpPr>
          <p:nvPr>
            <p:ph type="ftr" sz="quarter" idx="11"/>
          </p:nvPr>
        </p:nvSpPr>
        <p:spPr>
          <a:xfrm>
            <a:off x="3124200" y="6356350"/>
            <a:ext cx="6477000" cy="365125"/>
          </a:xfrm>
        </p:spPr>
        <p:txBody>
          <a:bodyPr/>
          <a:lstStyle/>
          <a:p>
            <a:r>
              <a:rPr lang="en-US" smtClean="0"/>
              <a:t>© C-DAC GIST</a:t>
            </a:r>
            <a:endParaRPr lang="en-US" dirty="0"/>
          </a:p>
        </p:txBody>
      </p:sp>
      <p:sp>
        <p:nvSpPr>
          <p:cNvPr id="4" name="Slide Number Placeholder 3"/>
          <p:cNvSpPr>
            <a:spLocks noGrp="1"/>
          </p:cNvSpPr>
          <p:nvPr>
            <p:ph type="sldNum" sz="quarter" idx="12"/>
          </p:nvPr>
        </p:nvSpPr>
        <p:spPr/>
        <p:txBody>
          <a:bodyPr/>
          <a:lstStyle/>
          <a:p>
            <a:fld id="{51207101-44F3-4584-A11E-9B18F29D8128}" type="slidenum">
              <a:rPr lang="en-US" smtClean="0"/>
              <a:pPr/>
              <a:t>9</a:t>
            </a:fld>
            <a:endParaRPr lang="en-US"/>
          </a:p>
        </p:txBody>
      </p:sp>
    </p:spTree>
    <p:extLst>
      <p:ext uri="{BB962C8B-B14F-4D97-AF65-F5344CB8AC3E}">
        <p14:creationId xmlns:p14="http://schemas.microsoft.com/office/powerpoint/2010/main" val="22680635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1334</TotalTime>
  <Words>2648</Words>
  <Application>Microsoft Office PowerPoint</Application>
  <PresentationFormat>On-screen Show (4:3)</PresentationFormat>
  <Paragraphs>366</Paragraphs>
  <Slides>26</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Georgia</vt:lpstr>
      <vt:lpstr>Wingdings</vt:lpstr>
      <vt:lpstr>Office Theme</vt:lpstr>
      <vt:lpstr>Introduction to   Guidelines for Indian Government Websites (GIGW),  Web Content Accessibility Guidelines  (WCAG 2.0)  and W3C MobileOk  </vt:lpstr>
      <vt:lpstr>Indian Government web space representing all tiers of governance </vt:lpstr>
      <vt:lpstr>PowerPoint Presentation</vt:lpstr>
      <vt:lpstr>Some other countries who are having  their own sets of Guidelines</vt:lpstr>
      <vt:lpstr>Government Webspace: Challenges</vt:lpstr>
      <vt:lpstr>PowerPoint Presentation</vt:lpstr>
      <vt:lpstr>Guidelines for Indian Government Websites (GIGW)  </vt:lpstr>
      <vt:lpstr>PowerPoint Presentation</vt:lpstr>
      <vt:lpstr>Scope</vt:lpstr>
      <vt:lpstr>Objectives/ Benefits of Compliance</vt:lpstr>
      <vt:lpstr>GIGW Compliance</vt:lpstr>
      <vt:lpstr>Key Guidelines..</vt:lpstr>
      <vt:lpstr>Key Guidelines..</vt:lpstr>
      <vt:lpstr>Key Guidelines</vt:lpstr>
      <vt:lpstr>Key Guidelines..</vt:lpstr>
      <vt:lpstr>GIGW Compliance Assessment</vt:lpstr>
      <vt:lpstr>Some compliant websites</vt:lpstr>
      <vt:lpstr>Compliance is recognized by…</vt:lpstr>
      <vt:lpstr>Website Development  Approach</vt:lpstr>
      <vt:lpstr>PowerPoint Presentation</vt:lpstr>
      <vt:lpstr>GIGW  and WCAG 2.0</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sitaramg</dc:creator>
  <cp:lastModifiedBy>VikasDubey</cp:lastModifiedBy>
  <cp:revision>80</cp:revision>
  <dcterms:created xsi:type="dcterms:W3CDTF">2012-08-03T09:33:48Z</dcterms:created>
  <dcterms:modified xsi:type="dcterms:W3CDTF">2014-11-21T05:39:31Z</dcterms:modified>
</cp:coreProperties>
</file>